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72"/>
  </p:notesMasterIdLst>
  <p:sldIdLst>
    <p:sldId id="256" r:id="rId3"/>
    <p:sldId id="263" r:id="rId4"/>
    <p:sldId id="261" r:id="rId5"/>
    <p:sldId id="265" r:id="rId6"/>
    <p:sldId id="266" r:id="rId7"/>
    <p:sldId id="268" r:id="rId8"/>
    <p:sldId id="349" r:id="rId9"/>
    <p:sldId id="345" r:id="rId10"/>
    <p:sldId id="271" r:id="rId11"/>
    <p:sldId id="348" r:id="rId12"/>
    <p:sldId id="270" r:id="rId13"/>
    <p:sldId id="347" r:id="rId14"/>
    <p:sldId id="346" r:id="rId15"/>
    <p:sldId id="352" r:id="rId16"/>
    <p:sldId id="351" r:id="rId17"/>
    <p:sldId id="355" r:id="rId18"/>
    <p:sldId id="353" r:id="rId19"/>
    <p:sldId id="350" r:id="rId20"/>
    <p:sldId id="354" r:id="rId21"/>
    <p:sldId id="341" r:id="rId22"/>
    <p:sldId id="269" r:id="rId23"/>
    <p:sldId id="258" r:id="rId24"/>
    <p:sldId id="260" r:id="rId25"/>
    <p:sldId id="262" r:id="rId26"/>
    <p:sldId id="257" r:id="rId27"/>
    <p:sldId id="267" r:id="rId28"/>
    <p:sldId id="264" r:id="rId29"/>
    <p:sldId id="320" r:id="rId30"/>
    <p:sldId id="321" r:id="rId31"/>
    <p:sldId id="322" r:id="rId32"/>
    <p:sldId id="291" r:id="rId33"/>
    <p:sldId id="323" r:id="rId34"/>
    <p:sldId id="324" r:id="rId35"/>
    <p:sldId id="292" r:id="rId36"/>
    <p:sldId id="302" r:id="rId37"/>
    <p:sldId id="287" r:id="rId38"/>
    <p:sldId id="288" r:id="rId39"/>
    <p:sldId id="325" r:id="rId40"/>
    <p:sldId id="290" r:id="rId41"/>
    <p:sldId id="326" r:id="rId42"/>
    <p:sldId id="316" r:id="rId43"/>
    <p:sldId id="327" r:id="rId44"/>
    <p:sldId id="328" r:id="rId45"/>
    <p:sldId id="332" r:id="rId46"/>
    <p:sldId id="333" r:id="rId47"/>
    <p:sldId id="329" r:id="rId48"/>
    <p:sldId id="330" r:id="rId49"/>
    <p:sldId id="331" r:id="rId50"/>
    <p:sldId id="334" r:id="rId51"/>
    <p:sldId id="343" r:id="rId52"/>
    <p:sldId id="344" r:id="rId53"/>
    <p:sldId id="342" r:id="rId54"/>
    <p:sldId id="335" r:id="rId55"/>
    <p:sldId id="338" r:id="rId56"/>
    <p:sldId id="339" r:id="rId57"/>
    <p:sldId id="336" r:id="rId58"/>
    <p:sldId id="337" r:id="rId59"/>
    <p:sldId id="340" r:id="rId60"/>
    <p:sldId id="298" r:id="rId61"/>
    <p:sldId id="317" r:id="rId62"/>
    <p:sldId id="300" r:id="rId63"/>
    <p:sldId id="301" r:id="rId64"/>
    <p:sldId id="304" r:id="rId65"/>
    <p:sldId id="305" r:id="rId66"/>
    <p:sldId id="307" r:id="rId67"/>
    <p:sldId id="308" r:id="rId68"/>
    <p:sldId id="309" r:id="rId69"/>
    <p:sldId id="310" r:id="rId70"/>
    <p:sldId id="30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58768" autoAdjust="0"/>
  </p:normalViewPr>
  <p:slideViewPr>
    <p:cSldViewPr snapToGrid="0">
      <p:cViewPr>
        <p:scale>
          <a:sx n="50" d="100"/>
          <a:sy n="50" d="100"/>
        </p:scale>
        <p:origin x="123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3CABF-366E-40A4-AB8A-E8A0CD7EFEA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94301-EB77-47BD-857A-91E56FA37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6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룰 적인 부분과 기획 의도를 적자</a:t>
            </a:r>
            <a:r>
              <a:rPr lang="en-US" altLang="ko-KR" dirty="0"/>
              <a:t>,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94301-EB77-47BD-857A-91E56FA371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35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26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93307-9A2D-472F-A12D-952C3D37BF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7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EEBA2-C228-40A6-AC16-A1ED6ABD2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16" y="-3264"/>
            <a:ext cx="11479627" cy="452438"/>
          </a:xfrm>
          <a:prstGeom prst="rect">
            <a:avLst/>
          </a:prstGeom>
        </p:spPr>
        <p:txBody>
          <a:bodyPr anchor="ctr"/>
          <a:lstStyle>
            <a:lvl1pPr algn="l">
              <a:defRPr sz="1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59B950-A51B-4257-89C0-C58400348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079AED7D-2599-4570-B691-0BBCD8A6D05F}"/>
              </a:ext>
            </a:extLst>
          </p:cNvPr>
          <p:cNvSpPr/>
          <p:nvPr userDrawn="1"/>
        </p:nvSpPr>
        <p:spPr>
          <a:xfrm rot="10800000" flipH="1">
            <a:off x="0" y="-3265"/>
            <a:ext cx="157316" cy="1039584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1C1513B-9FB0-4A0B-A927-4035A8955D3F}"/>
              </a:ext>
            </a:extLst>
          </p:cNvPr>
          <p:cNvCxnSpPr>
            <a:cxnSpLocks/>
          </p:cNvCxnSpPr>
          <p:nvPr userDrawn="1"/>
        </p:nvCxnSpPr>
        <p:spPr>
          <a:xfrm>
            <a:off x="142240" y="908014"/>
            <a:ext cx="11917680" cy="101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45B24DA-F5CA-4596-94C6-463D56E71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618" y="449173"/>
            <a:ext cx="11497325" cy="452438"/>
          </a:xfrm>
          <a:prstGeom prst="rect">
            <a:avLst/>
          </a:prstGeom>
        </p:spPr>
        <p:txBody>
          <a:bodyPr anchor="ctr"/>
          <a:lstStyle>
            <a:lvl1pPr marL="228600" indent="-228600">
              <a:buFont typeface="Wingdings" panose="05000000000000000000" pitchFamily="2" charset="2"/>
              <a:buChar char="q"/>
              <a:defRPr sz="14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63EBA7-FDE1-4C66-A7E8-0649A750F427}"/>
              </a:ext>
            </a:extLst>
          </p:cNvPr>
          <p:cNvSpPr/>
          <p:nvPr userDrawn="1"/>
        </p:nvSpPr>
        <p:spPr>
          <a:xfrm>
            <a:off x="149944" y="0"/>
            <a:ext cx="12042055" cy="86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C84784-2A26-40A2-8574-EAC144330BB0}"/>
              </a:ext>
            </a:extLst>
          </p:cNvPr>
          <p:cNvSpPr/>
          <p:nvPr userDrawn="1"/>
        </p:nvSpPr>
        <p:spPr>
          <a:xfrm>
            <a:off x="-4009" y="978332"/>
            <a:ext cx="82667" cy="3958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3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FA5839F-5FB0-4BA8-8B65-210B7D4FA1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6694" y="560194"/>
            <a:ext cx="11752634" cy="62597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0F63AE14-43A5-4ED8-8188-3BF7541B5719}"/>
              </a:ext>
            </a:extLst>
          </p:cNvPr>
          <p:cNvSpPr/>
          <p:nvPr userDrawn="1"/>
        </p:nvSpPr>
        <p:spPr>
          <a:xfrm rot="10800000" flipH="1">
            <a:off x="0" y="-3265"/>
            <a:ext cx="157316" cy="1039584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2AA2A3-99B1-434A-AA59-9287A4E3E772}"/>
              </a:ext>
            </a:extLst>
          </p:cNvPr>
          <p:cNvSpPr/>
          <p:nvPr userDrawn="1"/>
        </p:nvSpPr>
        <p:spPr>
          <a:xfrm>
            <a:off x="1" y="6774014"/>
            <a:ext cx="12206020" cy="1130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20E88F-698B-4134-AEC1-AB033C736130}"/>
              </a:ext>
            </a:extLst>
          </p:cNvPr>
          <p:cNvSpPr/>
          <p:nvPr userDrawn="1"/>
        </p:nvSpPr>
        <p:spPr>
          <a:xfrm>
            <a:off x="157317" y="0"/>
            <a:ext cx="12034683" cy="452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A1279595-7563-49E4-A668-C81F076D734D}"/>
              </a:ext>
            </a:extLst>
          </p:cNvPr>
          <p:cNvSpPr/>
          <p:nvPr userDrawn="1"/>
        </p:nvSpPr>
        <p:spPr>
          <a:xfrm>
            <a:off x="7698020" y="47723"/>
            <a:ext cx="2925096" cy="409070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033193-F705-4F97-82D2-BCD11A1FE8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1" t="12437" r="30108" b="25480"/>
          <a:stretch/>
        </p:blipFill>
        <p:spPr>
          <a:xfrm>
            <a:off x="11012129" y="-3265"/>
            <a:ext cx="1179871" cy="465536"/>
          </a:xfrm>
          <a:prstGeom prst="rect">
            <a:avLst/>
          </a:prstGeom>
        </p:spPr>
      </p:pic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6346587F-510E-45AE-A5B7-988E30DCAC5A}"/>
              </a:ext>
            </a:extLst>
          </p:cNvPr>
          <p:cNvSpPr/>
          <p:nvPr userDrawn="1"/>
        </p:nvSpPr>
        <p:spPr>
          <a:xfrm>
            <a:off x="5238742" y="47723"/>
            <a:ext cx="2925096" cy="409070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CA84FDF3-2639-44BB-892B-1B6E93E3D2E0}"/>
              </a:ext>
            </a:extLst>
          </p:cNvPr>
          <p:cNvSpPr/>
          <p:nvPr userDrawn="1"/>
        </p:nvSpPr>
        <p:spPr>
          <a:xfrm>
            <a:off x="2779465" y="47723"/>
            <a:ext cx="2925096" cy="409070"/>
          </a:xfrm>
          <a:prstGeom prst="snip1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D4F61D66-314E-4EFE-9A33-F1B4A8286078}"/>
              </a:ext>
            </a:extLst>
          </p:cNvPr>
          <p:cNvSpPr/>
          <p:nvPr userDrawn="1"/>
        </p:nvSpPr>
        <p:spPr>
          <a:xfrm>
            <a:off x="320188" y="47723"/>
            <a:ext cx="2925096" cy="512469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98ED07-6A6F-409B-8D15-56199B46C31F}"/>
              </a:ext>
            </a:extLst>
          </p:cNvPr>
          <p:cNvSpPr/>
          <p:nvPr userDrawn="1"/>
        </p:nvSpPr>
        <p:spPr>
          <a:xfrm>
            <a:off x="309718" y="462272"/>
            <a:ext cx="11822010" cy="97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0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DBF5B1-FF85-4AC7-B696-E34DA0EE02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41895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FA5839F-5FB0-4BA8-8B65-210B7D4FA1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6694" y="461874"/>
            <a:ext cx="11752634" cy="4327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3ECEE-DF1C-4430-8B33-0ACCCDD3A33D}"/>
              </a:ext>
            </a:extLst>
          </p:cNvPr>
          <p:cNvSpPr txBox="1"/>
          <p:nvPr userDrawn="1"/>
        </p:nvSpPr>
        <p:spPr>
          <a:xfrm>
            <a:off x="144379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개요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1C5A24-C819-4D32-B594-33040399A849}"/>
              </a:ext>
            </a:extLst>
          </p:cNvPr>
          <p:cNvSpPr txBox="1"/>
          <p:nvPr userDrawn="1"/>
        </p:nvSpPr>
        <p:spPr>
          <a:xfrm>
            <a:off x="2820202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제안 게임 소개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D73BE-AEDA-4C43-8736-ED99F77E2C34}"/>
              </a:ext>
            </a:extLst>
          </p:cNvPr>
          <p:cNvSpPr txBox="1"/>
          <p:nvPr userDrawn="1"/>
        </p:nvSpPr>
        <p:spPr>
          <a:xfrm>
            <a:off x="5496025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핵심 요소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200016-6489-409F-BC54-FEB2FBA812B5}"/>
              </a:ext>
            </a:extLst>
          </p:cNvPr>
          <p:cNvSpPr txBox="1"/>
          <p:nvPr userDrawn="1"/>
        </p:nvSpPr>
        <p:spPr>
          <a:xfrm>
            <a:off x="8033886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정리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9047D6-9043-4B19-93CA-97EA592A38E3}"/>
              </a:ext>
            </a:extLst>
          </p:cNvPr>
          <p:cNvSpPr/>
          <p:nvPr userDrawn="1"/>
        </p:nvSpPr>
        <p:spPr>
          <a:xfrm>
            <a:off x="226694" y="6705600"/>
            <a:ext cx="11752634" cy="181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A65438-47DA-4C2C-B261-F2C487995C00}"/>
              </a:ext>
            </a:extLst>
          </p:cNvPr>
          <p:cNvCxnSpPr/>
          <p:nvPr userDrawn="1"/>
        </p:nvCxnSpPr>
        <p:spPr>
          <a:xfrm>
            <a:off x="226694" y="894611"/>
            <a:ext cx="117618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4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8C28BF-5805-4E8F-B807-60402C2A50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41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2C7E4E-7FBF-41D1-90C0-E729B49D0390}"/>
              </a:ext>
            </a:extLst>
          </p:cNvPr>
          <p:cNvSpPr txBox="1"/>
          <p:nvPr userDrawn="1"/>
        </p:nvSpPr>
        <p:spPr>
          <a:xfrm>
            <a:off x="144379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개요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C5940C-C0C5-4A92-9F4C-0E72D9D78D1D}"/>
              </a:ext>
            </a:extLst>
          </p:cNvPr>
          <p:cNvSpPr txBox="1"/>
          <p:nvPr userDrawn="1"/>
        </p:nvSpPr>
        <p:spPr>
          <a:xfrm>
            <a:off x="2820202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제안 게임 소개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57ABF-760D-4DE2-9B3C-F9E2FB62982B}"/>
              </a:ext>
            </a:extLst>
          </p:cNvPr>
          <p:cNvSpPr txBox="1"/>
          <p:nvPr userDrawn="1"/>
        </p:nvSpPr>
        <p:spPr>
          <a:xfrm>
            <a:off x="5496025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핵심 요소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743F43-EFA7-4870-9B2F-2BEA7ADC296A}"/>
              </a:ext>
            </a:extLst>
          </p:cNvPr>
          <p:cNvSpPr txBox="1"/>
          <p:nvPr userDrawn="1"/>
        </p:nvSpPr>
        <p:spPr>
          <a:xfrm>
            <a:off x="8033886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정리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1B0EBB-1990-421E-90E6-7566D8E0CDED}"/>
              </a:ext>
            </a:extLst>
          </p:cNvPr>
          <p:cNvSpPr/>
          <p:nvPr userDrawn="1"/>
        </p:nvSpPr>
        <p:spPr>
          <a:xfrm>
            <a:off x="226694" y="6705600"/>
            <a:ext cx="11752634" cy="181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A67700BF-51D8-4EA5-81D9-518BEC787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6694" y="461874"/>
            <a:ext cx="11752634" cy="4327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7147604-FC0F-48E0-93F6-2A264C125C43}"/>
              </a:ext>
            </a:extLst>
          </p:cNvPr>
          <p:cNvCxnSpPr/>
          <p:nvPr userDrawn="1"/>
        </p:nvCxnSpPr>
        <p:spPr>
          <a:xfrm>
            <a:off x="226694" y="894611"/>
            <a:ext cx="117618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6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DB9879-D578-4307-8608-B3E924F87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41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0F8492-3928-4592-AB93-6136D35A24EB}"/>
              </a:ext>
            </a:extLst>
          </p:cNvPr>
          <p:cNvSpPr txBox="1"/>
          <p:nvPr userDrawn="1"/>
        </p:nvSpPr>
        <p:spPr>
          <a:xfrm>
            <a:off x="144379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개요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A6BAB-118F-4ADE-A842-424073B8CCC1}"/>
              </a:ext>
            </a:extLst>
          </p:cNvPr>
          <p:cNvSpPr txBox="1"/>
          <p:nvPr userDrawn="1"/>
        </p:nvSpPr>
        <p:spPr>
          <a:xfrm>
            <a:off x="2820202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제안 게임 소개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387CD-BD7D-4BC1-AE59-FACDC8FFE2A5}"/>
              </a:ext>
            </a:extLst>
          </p:cNvPr>
          <p:cNvSpPr txBox="1"/>
          <p:nvPr userDrawn="1"/>
        </p:nvSpPr>
        <p:spPr>
          <a:xfrm>
            <a:off x="5496025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핵심 요소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CA66F-4254-4A42-BEF5-B62F44412F5B}"/>
              </a:ext>
            </a:extLst>
          </p:cNvPr>
          <p:cNvSpPr txBox="1"/>
          <p:nvPr userDrawn="1"/>
        </p:nvSpPr>
        <p:spPr>
          <a:xfrm>
            <a:off x="8033886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정리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B64AB2-AB27-4C9A-8F8C-AF612A1C2773}"/>
              </a:ext>
            </a:extLst>
          </p:cNvPr>
          <p:cNvSpPr/>
          <p:nvPr userDrawn="1"/>
        </p:nvSpPr>
        <p:spPr>
          <a:xfrm>
            <a:off x="226694" y="6705600"/>
            <a:ext cx="11752634" cy="181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BFCFAC90-E695-4D04-971B-91922EDB6C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6694" y="461874"/>
            <a:ext cx="11752634" cy="4327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A7687EF-90B9-4E61-A4CC-48CFD79FA4F6}"/>
              </a:ext>
            </a:extLst>
          </p:cNvPr>
          <p:cNvCxnSpPr/>
          <p:nvPr userDrawn="1"/>
        </p:nvCxnSpPr>
        <p:spPr>
          <a:xfrm>
            <a:off x="226694" y="894611"/>
            <a:ext cx="117618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53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96F483-7690-4412-BCEC-489D61DDA8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418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2AA2A3-99B1-434A-AA59-9287A4E3E772}"/>
              </a:ext>
            </a:extLst>
          </p:cNvPr>
          <p:cNvSpPr/>
          <p:nvPr userDrawn="1"/>
        </p:nvSpPr>
        <p:spPr>
          <a:xfrm>
            <a:off x="226694" y="6705600"/>
            <a:ext cx="11752634" cy="181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7C629-1768-41D0-9833-A81195E4FAED}"/>
              </a:ext>
            </a:extLst>
          </p:cNvPr>
          <p:cNvSpPr txBox="1"/>
          <p:nvPr userDrawn="1"/>
        </p:nvSpPr>
        <p:spPr>
          <a:xfrm>
            <a:off x="144379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개요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E3AA6B-7022-4C8B-B0A7-F0379EA92D85}"/>
              </a:ext>
            </a:extLst>
          </p:cNvPr>
          <p:cNvSpPr txBox="1"/>
          <p:nvPr userDrawn="1"/>
        </p:nvSpPr>
        <p:spPr>
          <a:xfrm>
            <a:off x="2820202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제안 게임 소개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2ACE6B-A9EC-48C4-8906-B60AD3210C82}"/>
              </a:ext>
            </a:extLst>
          </p:cNvPr>
          <p:cNvSpPr txBox="1"/>
          <p:nvPr userDrawn="1"/>
        </p:nvSpPr>
        <p:spPr>
          <a:xfrm>
            <a:off x="5496025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핵심 요소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7CC949-9CB4-481D-B914-6A3DD1D28C7F}"/>
              </a:ext>
            </a:extLst>
          </p:cNvPr>
          <p:cNvSpPr txBox="1"/>
          <p:nvPr userDrawn="1"/>
        </p:nvSpPr>
        <p:spPr>
          <a:xfrm>
            <a:off x="8033886" y="0"/>
            <a:ext cx="2675823" cy="5601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dirty="0"/>
              <a:t>정리</a:t>
            </a:r>
            <a:endParaRPr 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9133FFB5-B7D0-4B27-B0B0-9E2C1C6991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6694" y="461874"/>
            <a:ext cx="11752634" cy="4327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본문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824DAA8-0689-458D-8CAA-04E5F6FFB7AC}"/>
              </a:ext>
            </a:extLst>
          </p:cNvPr>
          <p:cNvCxnSpPr/>
          <p:nvPr userDrawn="1"/>
        </p:nvCxnSpPr>
        <p:spPr>
          <a:xfrm>
            <a:off x="226694" y="894611"/>
            <a:ext cx="117618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52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6FE7E-6A18-425D-9681-2438AA3F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5" y="18256"/>
            <a:ext cx="10515600" cy="54218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14ACF-6D4E-41B1-A509-49B8DDBFC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15" y="560440"/>
            <a:ext cx="11710219" cy="629756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8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BB8BC-269D-4FE3-A232-AC71E941B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A6B99-E9DE-4885-9215-CB4307706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C3B02-B02D-4F60-8E13-588FDADE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3AB58-2A56-4615-907C-107A0DD0F54C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7D76C-66E0-4D41-A57F-F48E077C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5E4DC-7CC8-458B-A35D-BF11403C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9B23-9F29-4EC6-BB29-DA5AC88B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4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BFA43-65BF-443D-BCD0-71ED6FA4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23" y="802224"/>
            <a:ext cx="11690554" cy="470157"/>
          </a:xfr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51127-DD13-4A78-9F82-17812321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553243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4</a:t>
            </a:r>
          </a:p>
          <a:p>
            <a:pPr lvl="2"/>
            <a:r>
              <a:rPr lang="en-US" altLang="ko-KR" dirty="0"/>
              <a:t>5</a:t>
            </a:r>
          </a:p>
          <a:p>
            <a:pPr lvl="1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F32725-9E73-4301-A673-06D0318BB2D1}"/>
              </a:ext>
            </a:extLst>
          </p:cNvPr>
          <p:cNvCxnSpPr/>
          <p:nvPr userDrawn="1"/>
        </p:nvCxnSpPr>
        <p:spPr>
          <a:xfrm>
            <a:off x="167148" y="1314834"/>
            <a:ext cx="116905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B9D80D4B-990F-4D0F-A7DD-31D82AECCC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00"/>
            <a:ext cx="12192000" cy="8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9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92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056D93-FEE7-4B3B-A602-EC2E3340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B472E3-A460-4B49-B19A-942B75678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B2290-9176-48EE-B4EA-E8334BFCA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3AB58-2A56-4615-907C-107A0DD0F54C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C2A321-6304-43BC-A632-DE2B5C429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020878-DDC3-44E2-BFE6-AA1863495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89B23-9F29-4EC6-BB29-DA5AC88B5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6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microsoft.com/office/2007/relationships/hdphoto" Target="../media/hdphoto7.wdp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6.png"/><Relationship Id="rId7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6.png"/><Relationship Id="rId7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microsoft.com/office/2007/relationships/hdphoto" Target="../media/hdphoto7.wdp"/><Relationship Id="rId12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64.png"/><Relationship Id="rId5" Type="http://schemas.microsoft.com/office/2007/relationships/hdphoto" Target="../media/hdphoto1.wdp"/><Relationship Id="rId10" Type="http://schemas.microsoft.com/office/2007/relationships/hdphoto" Target="../media/hdphoto9.wdp"/><Relationship Id="rId4" Type="http://schemas.openxmlformats.org/officeDocument/2006/relationships/image" Target="../media/image7.png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46.png"/><Relationship Id="rId7" Type="http://schemas.microsoft.com/office/2007/relationships/hdphoto" Target="../media/hdphoto7.wdp"/><Relationship Id="rId12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64.png"/><Relationship Id="rId5" Type="http://schemas.microsoft.com/office/2007/relationships/hdphoto" Target="../media/hdphoto1.wdp"/><Relationship Id="rId10" Type="http://schemas.microsoft.com/office/2007/relationships/hdphoto" Target="../media/hdphoto9.wdp"/><Relationship Id="rId4" Type="http://schemas.openxmlformats.org/officeDocument/2006/relationships/image" Target="../media/image7.png"/><Relationship Id="rId9" Type="http://schemas.openxmlformats.org/officeDocument/2006/relationships/image" Target="../media/image63.png"/><Relationship Id="rId14" Type="http://schemas.microsoft.com/office/2007/relationships/hdphoto" Target="../media/hdphoto10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46.png"/><Relationship Id="rId7" Type="http://schemas.microsoft.com/office/2007/relationships/hdphoto" Target="../media/hdphoto7.wdp"/><Relationship Id="rId12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64.png"/><Relationship Id="rId5" Type="http://schemas.microsoft.com/office/2007/relationships/hdphoto" Target="../media/hdphoto1.wdp"/><Relationship Id="rId10" Type="http://schemas.microsoft.com/office/2007/relationships/hdphoto" Target="../media/hdphoto9.wdp"/><Relationship Id="rId4" Type="http://schemas.openxmlformats.org/officeDocument/2006/relationships/image" Target="../media/image7.png"/><Relationship Id="rId9" Type="http://schemas.openxmlformats.org/officeDocument/2006/relationships/image" Target="../media/image63.png"/><Relationship Id="rId14" Type="http://schemas.microsoft.com/office/2007/relationships/hdphoto" Target="../media/hdphoto10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6.png"/><Relationship Id="rId7" Type="http://schemas.openxmlformats.org/officeDocument/2006/relationships/image" Target="../media/image6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microsoft.com/office/2007/relationships/hdphoto" Target="../media/hdphoto1.wdp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7.png"/><Relationship Id="rId16" Type="http://schemas.microsoft.com/office/2007/relationships/hdphoto" Target="../media/hdphoto11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68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35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82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82.png"/><Relationship Id="rId4" Type="http://schemas.microsoft.com/office/2007/relationships/hdphoto" Target="../media/hdphoto7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7.wdp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7.png"/><Relationship Id="rId7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8735E-553B-458B-841B-17699FE70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046" y="2633529"/>
            <a:ext cx="9144000" cy="2387600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5400" dirty="0"/>
              <a:t>전투에 집중하는 러닝 </a:t>
            </a:r>
            <a:r>
              <a:rPr lang="en-US" altLang="ko-KR" sz="5400" dirty="0"/>
              <a:t>RPG</a:t>
            </a:r>
            <a:br>
              <a:rPr lang="en-US" altLang="ko-KR" sz="5400" dirty="0"/>
            </a:br>
            <a:br>
              <a:rPr lang="en-US" altLang="ko-KR" sz="5400" dirty="0"/>
            </a:br>
            <a:r>
              <a:rPr lang="ko-KR" altLang="en-US" sz="4000" dirty="0"/>
              <a:t>기초 기획서</a:t>
            </a:r>
            <a:endParaRPr lang="en-US" sz="54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A72CFE-3268-4DD3-B7E7-2E09DA745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375" y="5113204"/>
            <a:ext cx="9144000" cy="584952"/>
          </a:xfrm>
        </p:spPr>
        <p:txBody>
          <a:bodyPr/>
          <a:lstStyle/>
          <a:p>
            <a:pPr algn="l"/>
            <a:r>
              <a:rPr lang="ko-KR" altLang="en-US" dirty="0"/>
              <a:t>작성자 김광현</a:t>
            </a: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DF8C57-6B96-4DE9-BB05-0872D0E108B8}"/>
              </a:ext>
            </a:extLst>
          </p:cNvPr>
          <p:cNvGrpSpPr/>
          <p:nvPr/>
        </p:nvGrpSpPr>
        <p:grpSpPr>
          <a:xfrm>
            <a:off x="7708979" y="3886665"/>
            <a:ext cx="3499390" cy="2742269"/>
            <a:chOff x="7010402" y="3324414"/>
            <a:chExt cx="3499390" cy="27422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037366-6087-4921-9AC3-61DF34E11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7DCC79-DAD7-437B-8097-75E74DA8B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32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33709DF-C075-44F4-B53E-D70DC37AD9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694" y="461874"/>
            <a:ext cx="11752634" cy="432738"/>
          </a:xfrm>
        </p:spPr>
        <p:txBody>
          <a:bodyPr/>
          <a:lstStyle/>
          <a:p>
            <a:r>
              <a:rPr lang="ko-KR" altLang="en-US" dirty="0"/>
              <a:t>스테이지 선택과 구성</a:t>
            </a:r>
            <a:r>
              <a:rPr lang="en-US" altLang="ko-KR" dirty="0"/>
              <a:t>, </a:t>
            </a:r>
            <a:r>
              <a:rPr lang="ko-KR" altLang="en-US" dirty="0"/>
              <a:t>방식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9A2852E-5AEF-4E51-BF76-66BDA56079DF}"/>
              </a:ext>
            </a:extLst>
          </p:cNvPr>
          <p:cNvSpPr txBox="1">
            <a:spLocks/>
          </p:cNvSpPr>
          <p:nvPr/>
        </p:nvSpPr>
        <p:spPr>
          <a:xfrm>
            <a:off x="9039224" y="4129187"/>
            <a:ext cx="2733675" cy="187698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 유저가 메인 스테이지를 진행 하며 얻는 캐릭터</a:t>
            </a:r>
            <a:r>
              <a:rPr lang="en-US" altLang="ko-KR" sz="1200" dirty="0"/>
              <a:t>, </a:t>
            </a:r>
            <a:r>
              <a:rPr lang="ko-KR" altLang="en-US" sz="1200" dirty="0"/>
              <a:t>장비로 무한모드 플레이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캐릭터와 장비를 성장 시키고</a:t>
            </a:r>
            <a:r>
              <a:rPr lang="en-US" altLang="ko-KR" sz="1200" dirty="0"/>
              <a:t>, </a:t>
            </a:r>
            <a:r>
              <a:rPr lang="ko-KR" altLang="en-US" sz="1200" dirty="0"/>
              <a:t>무한 모드에서 얼마나 더 많은 재화와 아이템을 획득 하는 지</a:t>
            </a:r>
            <a:r>
              <a:rPr lang="en-US" altLang="ko-KR" sz="1200" dirty="0"/>
              <a:t>. </a:t>
            </a:r>
            <a:r>
              <a:rPr lang="ko-KR" altLang="en-US" sz="1200" dirty="0"/>
              <a:t>등</a:t>
            </a:r>
            <a:endParaRPr lang="en-US" altLang="ko-KR" sz="1200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30347B34-FE3E-4167-94FF-CFB70756CF0A}"/>
              </a:ext>
            </a:extLst>
          </p:cNvPr>
          <p:cNvSpPr txBox="1">
            <a:spLocks/>
          </p:cNvSpPr>
          <p:nvPr/>
        </p:nvSpPr>
        <p:spPr>
          <a:xfrm>
            <a:off x="226694" y="893766"/>
            <a:ext cx="5273528" cy="40127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스테이지 선택 화면</a:t>
            </a:r>
            <a:endParaRPr lang="en-US" altLang="ko-KR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A24535D-CDFF-4B3A-AB5A-F81900B27A3C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916823" y="1896195"/>
            <a:ext cx="408784" cy="1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A7553F0-7197-416D-92A6-A8F8AD7A4FC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360734" y="1900828"/>
            <a:ext cx="648743" cy="17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3F8F741-96DC-4A8A-88EB-E1A9B53F01B7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2623996" y="1900828"/>
            <a:ext cx="1356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7546C71-B091-4562-AC01-B9E0A468DBEA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3374139" y="1899044"/>
            <a:ext cx="361032" cy="17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4">
            <a:extLst>
              <a:ext uri="{FF2B5EF4-FFF2-40B4-BE49-F238E27FC236}">
                <a16:creationId xmlns:a16="http://schemas.microsoft.com/office/drawing/2014/main" id="{B3C6B7FA-C506-45E1-B35B-C07900EBE3A8}"/>
              </a:ext>
            </a:extLst>
          </p:cNvPr>
          <p:cNvSpPr txBox="1">
            <a:spLocks/>
          </p:cNvSpPr>
          <p:nvPr/>
        </p:nvSpPr>
        <p:spPr>
          <a:xfrm>
            <a:off x="5491537" y="896605"/>
            <a:ext cx="6487778" cy="3984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챕터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맵의</a:t>
            </a:r>
            <a:r>
              <a:rPr lang="ko-KR" altLang="en-US" sz="1200" dirty="0"/>
              <a:t> 테마와 스테이지 배경</a:t>
            </a:r>
            <a:r>
              <a:rPr lang="en-US" altLang="ko-KR" sz="1200" dirty="0"/>
              <a:t>, </a:t>
            </a: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A6CCE32F-2265-4C62-9447-0A979F0CC0C2}"/>
              </a:ext>
            </a:extLst>
          </p:cNvPr>
          <p:cNvSpPr txBox="1">
            <a:spLocks/>
          </p:cNvSpPr>
          <p:nvPr/>
        </p:nvSpPr>
        <p:spPr>
          <a:xfrm>
            <a:off x="5500222" y="1293321"/>
            <a:ext cx="6479121" cy="40516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보스 스테이지</a:t>
            </a:r>
            <a:r>
              <a:rPr lang="en-US" altLang="ko-KR" sz="1200" dirty="0"/>
              <a:t>(</a:t>
            </a:r>
            <a:r>
              <a:rPr lang="ko-KR" altLang="en-US" sz="1200" dirty="0"/>
              <a:t>보스가 있는 스테이지</a:t>
            </a:r>
            <a:r>
              <a:rPr lang="en-US" altLang="ko-KR" sz="1200" dirty="0"/>
              <a:t>)(</a:t>
            </a:r>
            <a:r>
              <a:rPr lang="ko-KR" altLang="en-US" sz="1200" dirty="0"/>
              <a:t>최초 클리어 보상 만 있음</a:t>
            </a:r>
            <a:r>
              <a:rPr lang="en-US" altLang="ko-KR" sz="1200" dirty="0"/>
              <a:t>)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BD2E5A5E-5B3D-4766-AABC-4B552D02C0A7}"/>
              </a:ext>
            </a:extLst>
          </p:cNvPr>
          <p:cNvSpPr txBox="1">
            <a:spLocks/>
          </p:cNvSpPr>
          <p:nvPr/>
        </p:nvSpPr>
        <p:spPr>
          <a:xfrm>
            <a:off x="5497512" y="1694949"/>
            <a:ext cx="6479121" cy="40516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메인 스테이지</a:t>
            </a:r>
            <a:r>
              <a:rPr lang="en-US" altLang="ko-KR" sz="1200" dirty="0"/>
              <a:t>(</a:t>
            </a:r>
            <a:r>
              <a:rPr lang="ko-KR" altLang="en-US" sz="1200" dirty="0"/>
              <a:t>리더 급 몬스터가 보스로 나옴</a:t>
            </a:r>
            <a:r>
              <a:rPr lang="en-US" altLang="ko-KR" sz="1200" dirty="0"/>
              <a:t>) (</a:t>
            </a:r>
            <a:r>
              <a:rPr lang="ko-KR" altLang="en-US" sz="1200" dirty="0"/>
              <a:t>최초 클리어 보상 만 있음</a:t>
            </a:r>
            <a:r>
              <a:rPr lang="en-US" altLang="ko-KR" sz="1200" dirty="0"/>
              <a:t>)</a:t>
            </a:r>
          </a:p>
        </p:txBody>
      </p:sp>
      <p:sp>
        <p:nvSpPr>
          <p:cNvPr id="40" name="내용 개체 틀 4">
            <a:extLst>
              <a:ext uri="{FF2B5EF4-FFF2-40B4-BE49-F238E27FC236}">
                <a16:creationId xmlns:a16="http://schemas.microsoft.com/office/drawing/2014/main" id="{A160F3A6-8AF2-4293-A2C0-992D37D2FC6A}"/>
              </a:ext>
            </a:extLst>
          </p:cNvPr>
          <p:cNvSpPr txBox="1">
            <a:spLocks/>
          </p:cNvSpPr>
          <p:nvPr/>
        </p:nvSpPr>
        <p:spPr>
          <a:xfrm>
            <a:off x="445973" y="2778725"/>
            <a:ext cx="5040228" cy="109063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챕터 하나 마다 무한 스테이지가 열림</a:t>
            </a:r>
            <a:r>
              <a:rPr lang="en-US" altLang="ko-KR" sz="1200" dirty="0"/>
              <a:t>. </a:t>
            </a:r>
            <a:r>
              <a:rPr lang="ko-KR" altLang="en-US" sz="1200" dirty="0"/>
              <a:t>끝이 없음</a:t>
            </a:r>
            <a:r>
              <a:rPr lang="en-US" altLang="ko-KR" sz="1200" dirty="0"/>
              <a:t>. </a:t>
            </a:r>
            <a:r>
              <a:rPr lang="ko-KR" altLang="en-US" sz="1200" dirty="0"/>
              <a:t>일정 이상 스테이지 가면 체력이 지속적으로 떨어지는 </a:t>
            </a:r>
            <a:r>
              <a:rPr lang="ko-KR" altLang="en-US" sz="1200" dirty="0" err="1"/>
              <a:t>디벞</a:t>
            </a:r>
            <a:r>
              <a:rPr lang="ko-KR" altLang="en-US" sz="1200" dirty="0"/>
              <a:t> 걸어서</a:t>
            </a:r>
            <a:r>
              <a:rPr lang="en-US" altLang="ko-KR" sz="1200" dirty="0"/>
              <a:t> </a:t>
            </a:r>
            <a:r>
              <a:rPr lang="ko-KR" altLang="en-US" sz="1200" dirty="0"/>
              <a:t>거리 제한</a:t>
            </a:r>
            <a:r>
              <a:rPr lang="en-US" altLang="ko-KR" sz="1200" dirty="0"/>
              <a:t>.</a:t>
            </a:r>
            <a:r>
              <a:rPr lang="ko-KR" altLang="en-US" sz="1200" dirty="0"/>
              <a:t> 깰 때 마다 보상</a:t>
            </a:r>
            <a:r>
              <a:rPr lang="en-US" altLang="ko-KR" sz="1200" dirty="0"/>
              <a:t>, </a:t>
            </a:r>
            <a:r>
              <a:rPr lang="ko-KR" altLang="en-US" sz="1200" dirty="0"/>
              <a:t>입장권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스테미너</a:t>
            </a:r>
            <a:r>
              <a:rPr lang="en-US" altLang="ko-KR" sz="1200" dirty="0"/>
              <a:t>,</a:t>
            </a:r>
            <a:r>
              <a:rPr lang="ko-KR" altLang="en-US" sz="1200" dirty="0"/>
              <a:t> 열쇠 등의 개념</a:t>
            </a:r>
            <a:r>
              <a:rPr lang="en-US" altLang="ko-KR" sz="1200" dirty="0"/>
              <a:t>)</a:t>
            </a:r>
            <a:r>
              <a:rPr lang="ko-KR" altLang="en-US" sz="1200" dirty="0"/>
              <a:t> 소모</a:t>
            </a:r>
            <a:r>
              <a:rPr lang="en-US" altLang="ko-KR" sz="1200" dirty="0"/>
              <a:t>.</a:t>
            </a:r>
          </a:p>
        </p:txBody>
      </p:sp>
      <p:sp>
        <p:nvSpPr>
          <p:cNvPr id="43" name="내용 개체 틀 4">
            <a:extLst>
              <a:ext uri="{FF2B5EF4-FFF2-40B4-BE49-F238E27FC236}">
                <a16:creationId xmlns:a16="http://schemas.microsoft.com/office/drawing/2014/main" id="{18C0D99C-5C8F-45D1-AF4A-022EFDFFDD94}"/>
              </a:ext>
            </a:extLst>
          </p:cNvPr>
          <p:cNvSpPr txBox="1">
            <a:spLocks/>
          </p:cNvSpPr>
          <p:nvPr/>
        </p:nvSpPr>
        <p:spPr>
          <a:xfrm>
            <a:off x="226956" y="1294388"/>
            <a:ext cx="5273529" cy="148433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챕터</a:t>
            </a:r>
            <a:r>
              <a:rPr lang="en-US" altLang="ko-KR" sz="1200" dirty="0"/>
              <a:t>1. (</a:t>
            </a:r>
            <a:r>
              <a:rPr lang="ko-KR" altLang="en-US" sz="1200" dirty="0"/>
              <a:t>챕터 이름</a:t>
            </a:r>
            <a:r>
              <a:rPr lang="en-US" altLang="ko-KR" sz="1200" dirty="0"/>
              <a:t>)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CA51F6E-3EEA-459B-9E9F-2E0FCF28F368}"/>
              </a:ext>
            </a:extLst>
          </p:cNvPr>
          <p:cNvSpPr/>
          <p:nvPr/>
        </p:nvSpPr>
        <p:spPr>
          <a:xfrm>
            <a:off x="310351" y="2292849"/>
            <a:ext cx="1935623" cy="40351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무한 모드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직선 화살표 연결선 47">
            <a:extLst>
              <a:ext uri="{FF2B5EF4-FFF2-40B4-BE49-F238E27FC236}">
                <a16:creationId xmlns:a16="http://schemas.microsoft.com/office/drawing/2014/main" id="{95719067-79AD-49CC-ADCF-1897CAB94EB7}"/>
              </a:ext>
            </a:extLst>
          </p:cNvPr>
          <p:cNvCxnSpPr>
            <a:cxnSpLocks/>
            <a:stCxn id="11" idx="0"/>
            <a:endCxn id="38" idx="1"/>
          </p:cNvCxnSpPr>
          <p:nvPr/>
        </p:nvCxnSpPr>
        <p:spPr>
          <a:xfrm rot="5400000" flipH="1" flipV="1">
            <a:off x="4652278" y="764091"/>
            <a:ext cx="116133" cy="1579756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47">
            <a:extLst>
              <a:ext uri="{FF2B5EF4-FFF2-40B4-BE49-F238E27FC236}">
                <a16:creationId xmlns:a16="http://schemas.microsoft.com/office/drawing/2014/main" id="{F9678CB4-39F1-4B4F-BAB2-01DF6C0C6C18}"/>
              </a:ext>
            </a:extLst>
          </p:cNvPr>
          <p:cNvCxnSpPr>
            <a:cxnSpLocks/>
            <a:stCxn id="41" idx="6"/>
            <a:endCxn id="39" idx="1"/>
          </p:cNvCxnSpPr>
          <p:nvPr/>
        </p:nvCxnSpPr>
        <p:spPr>
          <a:xfrm flipV="1">
            <a:off x="5081310" y="1897530"/>
            <a:ext cx="416202" cy="508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47">
            <a:extLst>
              <a:ext uri="{FF2B5EF4-FFF2-40B4-BE49-F238E27FC236}">
                <a16:creationId xmlns:a16="http://schemas.microsoft.com/office/drawing/2014/main" id="{7DF9CD92-222F-4A00-9142-A36FE7C7BC4B}"/>
              </a:ext>
            </a:extLst>
          </p:cNvPr>
          <p:cNvCxnSpPr>
            <a:cxnSpLocks/>
            <a:stCxn id="46" idx="3"/>
            <a:endCxn id="40" idx="1"/>
          </p:cNvCxnSpPr>
          <p:nvPr/>
        </p:nvCxnSpPr>
        <p:spPr>
          <a:xfrm rot="5400000">
            <a:off x="176509" y="2906734"/>
            <a:ext cx="686772" cy="147843"/>
          </a:xfrm>
          <a:prstGeom prst="bentConnector4">
            <a:avLst>
              <a:gd name="adj1" fmla="val 5996"/>
              <a:gd name="adj2" fmla="val 254623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302304" y="1612035"/>
            <a:ext cx="4779006" cy="577585"/>
            <a:chOff x="403738" y="1581555"/>
            <a:chExt cx="4779006" cy="57758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89C414A-819C-4AC1-8085-1479BDDEB0FD}"/>
                </a:ext>
              </a:extLst>
            </p:cNvPr>
            <p:cNvSpPr/>
            <p:nvPr/>
          </p:nvSpPr>
          <p:spPr>
            <a:xfrm>
              <a:off x="2110911" y="1672849"/>
              <a:ext cx="614519" cy="3949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1-3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48F6AB5-9298-4CD4-9425-325304880747}"/>
                </a:ext>
              </a:extLst>
            </p:cNvPr>
            <p:cNvSpPr/>
            <p:nvPr/>
          </p:nvSpPr>
          <p:spPr>
            <a:xfrm>
              <a:off x="2861054" y="1672849"/>
              <a:ext cx="614519" cy="3949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1-4</a:t>
              </a:r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5E2D779D-4D87-4BEA-8F34-B00B8861DBC9}"/>
                </a:ext>
              </a:extLst>
            </p:cNvPr>
            <p:cNvSpPr/>
            <p:nvPr/>
          </p:nvSpPr>
          <p:spPr>
            <a:xfrm>
              <a:off x="3611197" y="1581555"/>
              <a:ext cx="821406" cy="577585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1-5</a:t>
              </a:r>
            </a:p>
          </p:txBody>
        </p:sp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BAFBF6D9-9318-409F-B1A0-E47979726B70}"/>
                </a:ext>
              </a:extLst>
            </p:cNvPr>
            <p:cNvSpPr/>
            <p:nvPr/>
          </p:nvSpPr>
          <p:spPr>
            <a:xfrm>
              <a:off x="1153881" y="1581555"/>
              <a:ext cx="821406" cy="577585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1-2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5479DA2-1105-4C4F-8F83-FEB4ADF576EE}"/>
                </a:ext>
              </a:extLst>
            </p:cNvPr>
            <p:cNvSpPr/>
            <p:nvPr/>
          </p:nvSpPr>
          <p:spPr>
            <a:xfrm>
              <a:off x="403738" y="1668216"/>
              <a:ext cx="614519" cy="3949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1-1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48F6AB5-9298-4CD4-9425-325304880747}"/>
                </a:ext>
              </a:extLst>
            </p:cNvPr>
            <p:cNvSpPr/>
            <p:nvPr/>
          </p:nvSpPr>
          <p:spPr>
            <a:xfrm>
              <a:off x="4568225" y="1674634"/>
              <a:ext cx="614519" cy="3949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1-4</a:t>
              </a: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546C71-B091-4562-AC01-B9E0A468DBEA}"/>
              </a:ext>
            </a:extLst>
          </p:cNvPr>
          <p:cNvCxnSpPr>
            <a:cxnSpLocks/>
            <a:stCxn id="11" idx="3"/>
            <a:endCxn id="41" idx="2"/>
          </p:cNvCxnSpPr>
          <p:nvPr/>
        </p:nvCxnSpPr>
        <p:spPr>
          <a:xfrm>
            <a:off x="4331169" y="1900828"/>
            <a:ext cx="135622" cy="1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BD2E5A5E-5B3D-4766-AABC-4B552D02C0A7}"/>
              </a:ext>
            </a:extLst>
          </p:cNvPr>
          <p:cNvSpPr txBox="1">
            <a:spLocks/>
          </p:cNvSpPr>
          <p:nvPr/>
        </p:nvSpPr>
        <p:spPr>
          <a:xfrm>
            <a:off x="5498721" y="2098609"/>
            <a:ext cx="6479121" cy="40516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서브 스테이지</a:t>
            </a:r>
            <a:r>
              <a:rPr lang="en-US" altLang="ko-KR" sz="1200" dirty="0"/>
              <a:t>(</a:t>
            </a:r>
            <a:r>
              <a:rPr lang="ko-KR" altLang="en-US" sz="1200" dirty="0"/>
              <a:t>최초 클리어 보상 만 있음</a:t>
            </a:r>
            <a:r>
              <a:rPr lang="en-US" altLang="ko-KR" sz="1200" dirty="0"/>
              <a:t>)</a:t>
            </a: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8178"/>
              </p:ext>
            </p:extLst>
          </p:nvPr>
        </p:nvGraphicFramePr>
        <p:xfrm>
          <a:off x="226694" y="4151970"/>
          <a:ext cx="87446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653">
                  <a:extLst>
                    <a:ext uri="{9D8B030D-6E8A-4147-A177-3AD203B41FA5}">
                      <a16:colId xmlns:a16="http://schemas.microsoft.com/office/drawing/2014/main" val="1964801499"/>
                    </a:ext>
                  </a:extLst>
                </a:gridCol>
                <a:gridCol w="1592391">
                  <a:extLst>
                    <a:ext uri="{9D8B030D-6E8A-4147-A177-3AD203B41FA5}">
                      <a16:colId xmlns:a16="http://schemas.microsoft.com/office/drawing/2014/main" val="1827019258"/>
                    </a:ext>
                  </a:extLst>
                </a:gridCol>
                <a:gridCol w="1592391">
                  <a:extLst>
                    <a:ext uri="{9D8B030D-6E8A-4147-A177-3AD203B41FA5}">
                      <a16:colId xmlns:a16="http://schemas.microsoft.com/office/drawing/2014/main" val="4109895581"/>
                    </a:ext>
                  </a:extLst>
                </a:gridCol>
                <a:gridCol w="1592391">
                  <a:extLst>
                    <a:ext uri="{9D8B030D-6E8A-4147-A177-3AD203B41FA5}">
                      <a16:colId xmlns:a16="http://schemas.microsoft.com/office/drawing/2014/main" val="80958251"/>
                    </a:ext>
                  </a:extLst>
                </a:gridCol>
                <a:gridCol w="1592391">
                  <a:extLst>
                    <a:ext uri="{9D8B030D-6E8A-4147-A177-3AD203B41FA5}">
                      <a16:colId xmlns:a16="http://schemas.microsoft.com/office/drawing/2014/main" val="3867361201"/>
                    </a:ext>
                  </a:extLst>
                </a:gridCol>
                <a:gridCol w="1592391">
                  <a:extLst>
                    <a:ext uri="{9D8B030D-6E8A-4147-A177-3AD203B41FA5}">
                      <a16:colId xmlns:a16="http://schemas.microsoft.com/office/drawing/2014/main" val="91909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최초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클리어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보상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반복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클리어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보상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메인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 스토리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보스 유무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보상 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85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캐릭터 해금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재화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85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메인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하급 장비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재화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431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서브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고급 장비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재화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98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고급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 장비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재화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816043"/>
                  </a:ext>
                </a:extLst>
              </a:tr>
            </a:tbl>
          </a:graphicData>
        </a:graphic>
      </p:graphicFrame>
      <p:sp>
        <p:nvSpPr>
          <p:cNvPr id="63" name="내용 개체 틀 4">
            <a:extLst>
              <a:ext uri="{FF2B5EF4-FFF2-40B4-BE49-F238E27FC236}">
                <a16:creationId xmlns:a16="http://schemas.microsoft.com/office/drawing/2014/main" id="{BD2E5A5E-5B3D-4766-AABC-4B552D02C0A7}"/>
              </a:ext>
            </a:extLst>
          </p:cNvPr>
          <p:cNvSpPr txBox="1">
            <a:spLocks/>
          </p:cNvSpPr>
          <p:nvPr/>
        </p:nvSpPr>
        <p:spPr>
          <a:xfrm>
            <a:off x="5498721" y="2503772"/>
            <a:ext cx="6479121" cy="88252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스테이지는 모두 기본적으로 러닝 구간과 전투 구간으로 이뤄져 있고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메인이나</a:t>
            </a:r>
            <a:r>
              <a:rPr lang="ko-KR" altLang="en-US" sz="1200" dirty="0"/>
              <a:t> 서브 스테이지에서는</a:t>
            </a:r>
            <a:r>
              <a:rPr lang="en-US" altLang="ko-KR" sz="1200" dirty="0"/>
              <a:t> </a:t>
            </a:r>
            <a:r>
              <a:rPr lang="ko-KR" altLang="en-US" sz="1200" dirty="0"/>
              <a:t>리더 급 몬스터가 보스 구간에 등장하고</a:t>
            </a:r>
            <a:r>
              <a:rPr lang="en-US" altLang="ko-KR" sz="1200" dirty="0"/>
              <a:t>, </a:t>
            </a:r>
            <a:r>
              <a:rPr lang="ko-KR" altLang="en-US" sz="1200" dirty="0"/>
              <a:t>보스 스테이지에서는 보스 급 몬스터가 등장함</a:t>
            </a:r>
            <a:r>
              <a:rPr lang="en-US" altLang="ko-KR" sz="1200" dirty="0"/>
              <a:t>. </a:t>
            </a:r>
            <a:r>
              <a:rPr lang="ko-KR" altLang="en-US" sz="1200" dirty="0"/>
              <a:t>이 둘은 </a:t>
            </a:r>
            <a:r>
              <a:rPr lang="ko-KR" altLang="en-US" sz="1200" dirty="0" err="1"/>
              <a:t>능력치</a:t>
            </a:r>
            <a:r>
              <a:rPr lang="en-US" altLang="ko-KR" sz="1200" dirty="0"/>
              <a:t>, </a:t>
            </a:r>
            <a:r>
              <a:rPr lang="ko-KR" altLang="en-US" sz="1200" dirty="0"/>
              <a:t>패턴의 가지 수 등이 다름</a:t>
            </a:r>
            <a:r>
              <a:rPr lang="en-US" altLang="ko-KR" sz="1200" dirty="0"/>
              <a:t>. (</a:t>
            </a:r>
            <a:r>
              <a:rPr lang="ko-KR" altLang="en-US" sz="1200" dirty="0"/>
              <a:t>전반적인 난이도</a:t>
            </a:r>
            <a:r>
              <a:rPr lang="en-US" altLang="ko-KR" sz="1200" dirty="0"/>
              <a:t>)</a:t>
            </a:r>
          </a:p>
        </p:txBody>
      </p:sp>
      <p:sp>
        <p:nvSpPr>
          <p:cNvPr id="66" name="내용 개체 틀 4">
            <a:extLst>
              <a:ext uri="{FF2B5EF4-FFF2-40B4-BE49-F238E27FC236}">
                <a16:creationId xmlns:a16="http://schemas.microsoft.com/office/drawing/2014/main" id="{BD2E5A5E-5B3D-4766-AABC-4B552D02C0A7}"/>
              </a:ext>
            </a:extLst>
          </p:cNvPr>
          <p:cNvSpPr txBox="1">
            <a:spLocks/>
          </p:cNvSpPr>
          <p:nvPr/>
        </p:nvSpPr>
        <p:spPr>
          <a:xfrm>
            <a:off x="6705800" y="3390036"/>
            <a:ext cx="5270833" cy="36151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일반</a:t>
            </a:r>
            <a:r>
              <a:rPr lang="en-US" altLang="ko-KR" sz="1200" dirty="0"/>
              <a:t>/</a:t>
            </a:r>
            <a:r>
              <a:rPr lang="ko-KR" altLang="en-US" sz="1200" dirty="0"/>
              <a:t>리더</a:t>
            </a:r>
            <a:r>
              <a:rPr lang="en-US" altLang="ko-KR" sz="1200" dirty="0"/>
              <a:t>/</a:t>
            </a:r>
            <a:r>
              <a:rPr lang="ko-KR" altLang="en-US" sz="1200" dirty="0"/>
              <a:t>보스로 몬스터 등급 나뉨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9085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23FCCCF5-CACC-476B-A3CB-15BDFEBC3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013" y="461963"/>
            <a:ext cx="11752262" cy="433387"/>
          </a:xfrm>
        </p:spPr>
        <p:txBody>
          <a:bodyPr/>
          <a:lstStyle/>
          <a:p>
            <a:r>
              <a:rPr lang="ko-KR" altLang="en-US" dirty="0"/>
              <a:t>주요 시스템 러닝 구간</a:t>
            </a:r>
            <a:endParaRPr lang="en-US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5E8F64B-F24A-4867-BFAF-234B20348DE3}"/>
              </a:ext>
            </a:extLst>
          </p:cNvPr>
          <p:cNvSpPr txBox="1">
            <a:spLocks/>
          </p:cNvSpPr>
          <p:nvPr/>
        </p:nvSpPr>
        <p:spPr>
          <a:xfrm>
            <a:off x="227012" y="895349"/>
            <a:ext cx="2978983" cy="43338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조작</a:t>
            </a:r>
            <a:r>
              <a:rPr lang="en-US" altLang="ko-KR" b="1" dirty="0"/>
              <a:t>(</a:t>
            </a:r>
            <a:r>
              <a:rPr lang="ko-KR" altLang="en-US" b="1" dirty="0"/>
              <a:t>러닝</a:t>
            </a:r>
            <a:r>
              <a:rPr lang="en-US" altLang="ko-KR" b="1" dirty="0"/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0A7372-A275-437F-9F7C-FED38DED359C}"/>
              </a:ext>
            </a:extLst>
          </p:cNvPr>
          <p:cNvGrpSpPr/>
          <p:nvPr/>
        </p:nvGrpSpPr>
        <p:grpSpPr>
          <a:xfrm>
            <a:off x="227011" y="1328738"/>
            <a:ext cx="3008314" cy="1702485"/>
            <a:chOff x="227011" y="1323946"/>
            <a:chExt cx="3008314" cy="170248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5DF08A7-132F-4450-89AF-DA76937C8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011" y="1328738"/>
              <a:ext cx="2978984" cy="169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BF0F532-A4F1-4E27-9CFC-E93884F1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40" y="1323946"/>
              <a:ext cx="3004385" cy="1702485"/>
            </a:xfrm>
            <a:prstGeom prst="rect">
              <a:avLst/>
            </a:prstGeom>
          </p:spPr>
        </p:pic>
      </p:grp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5F57DAA2-2244-450F-8777-0D5BE236C6FB}"/>
              </a:ext>
            </a:extLst>
          </p:cNvPr>
          <p:cNvSpPr txBox="1">
            <a:spLocks/>
          </p:cNvSpPr>
          <p:nvPr/>
        </p:nvSpPr>
        <p:spPr>
          <a:xfrm>
            <a:off x="227010" y="1333529"/>
            <a:ext cx="1472581" cy="1692901"/>
          </a:xfrm>
          <a:prstGeom prst="rect">
            <a:avLst/>
          </a:prstGeom>
          <a:solidFill>
            <a:srgbClr val="FF0000">
              <a:alpha val="28000"/>
            </a:srgb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3B11CD44-F939-4DC1-85E4-58152AEF53C4}"/>
              </a:ext>
            </a:extLst>
          </p:cNvPr>
          <p:cNvSpPr txBox="1">
            <a:spLocks/>
          </p:cNvSpPr>
          <p:nvPr/>
        </p:nvSpPr>
        <p:spPr>
          <a:xfrm>
            <a:off x="1699591" y="1349208"/>
            <a:ext cx="1506404" cy="1677222"/>
          </a:xfrm>
          <a:prstGeom prst="rect">
            <a:avLst/>
          </a:prstGeom>
          <a:solidFill>
            <a:srgbClr val="0070C0">
              <a:alpha val="28000"/>
            </a:srgb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4EF614E1-0DCE-4E2D-BD52-0F6F9E60F4AB}"/>
              </a:ext>
            </a:extLst>
          </p:cNvPr>
          <p:cNvSpPr txBox="1">
            <a:spLocks/>
          </p:cNvSpPr>
          <p:nvPr/>
        </p:nvSpPr>
        <p:spPr>
          <a:xfrm>
            <a:off x="210099" y="3055041"/>
            <a:ext cx="2978983" cy="91973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터치 영역에 따라 각 점프</a:t>
            </a:r>
            <a:r>
              <a:rPr lang="en-US" altLang="ko-KR" dirty="0"/>
              <a:t>, </a:t>
            </a:r>
            <a:r>
              <a:rPr lang="ko-KR" altLang="en-US" dirty="0"/>
              <a:t>공격</a:t>
            </a:r>
            <a:r>
              <a:rPr lang="en-US" altLang="ko-KR" dirty="0"/>
              <a:t> </a:t>
            </a:r>
            <a:r>
              <a:rPr lang="ko-KR" altLang="en-US" dirty="0"/>
              <a:t>조작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점프</a:t>
            </a:r>
            <a:r>
              <a:rPr lang="en-US" altLang="ko-KR" dirty="0"/>
              <a:t>: 1</a:t>
            </a:r>
            <a:r>
              <a:rPr lang="ko-KR" altLang="en-US" dirty="0"/>
              <a:t>회 시 일반</a:t>
            </a:r>
            <a:r>
              <a:rPr lang="en-US" altLang="ko-KR" dirty="0"/>
              <a:t>, 2</a:t>
            </a:r>
            <a:r>
              <a:rPr lang="ko-KR" altLang="en-US" dirty="0"/>
              <a:t>회 시 </a:t>
            </a:r>
            <a:r>
              <a:rPr lang="en-US" altLang="ko-KR" dirty="0"/>
              <a:t>2</a:t>
            </a:r>
            <a:r>
              <a:rPr lang="ko-KR" altLang="en-US" dirty="0"/>
              <a:t>단 점프 </a:t>
            </a:r>
            <a:endParaRPr lang="en-US" altLang="ko-KR" dirty="0"/>
          </a:p>
        </p:txBody>
      </p: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854D6E30-816B-49D0-B066-0AF72B460BAC}"/>
              </a:ext>
            </a:extLst>
          </p:cNvPr>
          <p:cNvGrpSpPr/>
          <p:nvPr/>
        </p:nvGrpSpPr>
        <p:grpSpPr>
          <a:xfrm>
            <a:off x="3241617" y="895349"/>
            <a:ext cx="6017526" cy="3414004"/>
            <a:chOff x="227010" y="3464610"/>
            <a:chExt cx="6017526" cy="3414004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E4B7DA9C-1B79-41B9-B848-5DC0292DA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939" y="3464610"/>
              <a:ext cx="5979431" cy="3414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" name="그림 1023">
              <a:extLst>
                <a:ext uri="{FF2B5EF4-FFF2-40B4-BE49-F238E27FC236}">
                  <a16:creationId xmlns:a16="http://schemas.microsoft.com/office/drawing/2014/main" id="{CD7CD072-52BF-4697-82F1-38CCE4A7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10" y="3483859"/>
              <a:ext cx="6017526" cy="3393391"/>
            </a:xfrm>
            <a:prstGeom prst="rect">
              <a:avLst/>
            </a:prstGeom>
          </p:spPr>
        </p:pic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AC3B871A-77E5-4369-B2F2-F87268832E15}"/>
                </a:ext>
              </a:extLst>
            </p:cNvPr>
            <p:cNvSpPr/>
            <p:nvPr/>
          </p:nvSpPr>
          <p:spPr>
            <a:xfrm>
              <a:off x="2524466" y="5579937"/>
              <a:ext cx="1053622" cy="9641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B31248BF-05E7-433E-ABB7-63FEFD5F887D}"/>
                </a:ext>
              </a:extLst>
            </p:cNvPr>
            <p:cNvSpPr/>
            <p:nvPr/>
          </p:nvSpPr>
          <p:spPr>
            <a:xfrm>
              <a:off x="227010" y="6545401"/>
              <a:ext cx="5985780" cy="3318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내용 개체 틀 4">
            <a:extLst>
              <a:ext uri="{FF2B5EF4-FFF2-40B4-BE49-F238E27FC236}">
                <a16:creationId xmlns:a16="http://schemas.microsoft.com/office/drawing/2014/main" id="{9C6AE78C-3D06-4A80-81E8-82DFBDEDC8E5}"/>
              </a:ext>
            </a:extLst>
          </p:cNvPr>
          <p:cNvSpPr txBox="1">
            <a:spLocks/>
          </p:cNvSpPr>
          <p:nvPr/>
        </p:nvSpPr>
        <p:spPr>
          <a:xfrm>
            <a:off x="210099" y="4604890"/>
            <a:ext cx="3171378" cy="93038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높이에 따라 </a:t>
            </a:r>
            <a:r>
              <a:rPr lang="en-US" altLang="ko-KR" sz="1200" dirty="0"/>
              <a:t>1</a:t>
            </a:r>
            <a:r>
              <a:rPr lang="ko-KR" altLang="en-US" sz="1200" dirty="0"/>
              <a:t>단</a:t>
            </a:r>
            <a:r>
              <a:rPr lang="en-US" altLang="ko-KR" sz="1200" dirty="0"/>
              <a:t>, 2</a:t>
            </a:r>
            <a:r>
              <a:rPr lang="ko-KR" altLang="en-US" sz="1200" dirty="0"/>
              <a:t>단 점프 장애물로 나뉨</a:t>
            </a:r>
            <a:r>
              <a:rPr lang="en-US" altLang="ko-KR" sz="1200" dirty="0"/>
              <a:t>. </a:t>
            </a:r>
            <a:r>
              <a:rPr lang="ko-KR" altLang="en-US" sz="1200" dirty="0"/>
              <a:t>부딪히면 데미지를 받음</a:t>
            </a:r>
            <a:r>
              <a:rPr lang="en-US" altLang="ko-KR" sz="1200" dirty="0"/>
              <a:t>.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80929ADD-21C2-44A2-9789-2CA90802F27F}"/>
              </a:ext>
            </a:extLst>
          </p:cNvPr>
          <p:cNvSpPr txBox="1">
            <a:spLocks/>
          </p:cNvSpPr>
          <p:nvPr/>
        </p:nvSpPr>
        <p:spPr>
          <a:xfrm>
            <a:off x="9355808" y="1182726"/>
            <a:ext cx="2634835" cy="30343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/>
              <a:t>러닝 구간에서 효과적인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장애물을 부수면서 지나갈 수 있게 해주거나</a:t>
            </a:r>
            <a:r>
              <a:rPr lang="en-US" altLang="ko-KR" dirty="0"/>
              <a:t>, </a:t>
            </a:r>
            <a:r>
              <a:rPr lang="ko-KR" altLang="en-US" dirty="0"/>
              <a:t>속도가 올라가거나</a:t>
            </a:r>
            <a:r>
              <a:rPr lang="en-US" altLang="ko-KR" dirty="0"/>
              <a:t>, </a:t>
            </a:r>
            <a:r>
              <a:rPr lang="ko-KR" altLang="en-US" dirty="0"/>
              <a:t>깎인 체력을 회복 시켜 주는 등의 아이템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전투 구간에서 효과적인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보스의 최대 체력을 일정 부분 깎거나</a:t>
            </a:r>
            <a:r>
              <a:rPr lang="en-US" altLang="ko-KR" dirty="0"/>
              <a:t>, </a:t>
            </a:r>
            <a:r>
              <a:rPr lang="ko-KR" altLang="en-US" dirty="0"/>
              <a:t>캐릭터의 데미지를 증가 시켜주는 아이템 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0" name="내용 개체 틀 4">
            <a:extLst>
              <a:ext uri="{FF2B5EF4-FFF2-40B4-BE49-F238E27FC236}">
                <a16:creationId xmlns:a16="http://schemas.microsoft.com/office/drawing/2014/main" id="{8EAC1D5A-8AE6-4F5F-B1DD-E837BCBDD1EB}"/>
              </a:ext>
            </a:extLst>
          </p:cNvPr>
          <p:cNvSpPr txBox="1">
            <a:spLocks/>
          </p:cNvSpPr>
          <p:nvPr/>
        </p:nvSpPr>
        <p:spPr>
          <a:xfrm>
            <a:off x="3456939" y="4604890"/>
            <a:ext cx="3171378" cy="135776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1. </a:t>
            </a:r>
            <a:r>
              <a:rPr lang="ko-KR" altLang="en-US" sz="1200" dirty="0"/>
              <a:t>체력이 적용 되며 공격을 받으면 캐릭터 반대 방향으로 밀려난다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지정 된 </a:t>
            </a:r>
            <a:r>
              <a:rPr lang="en-US" altLang="ko-KR" sz="1200" dirty="0"/>
              <a:t>AI</a:t>
            </a:r>
            <a:r>
              <a:rPr lang="ko-KR" altLang="en-US" sz="1200" dirty="0"/>
              <a:t>에 따라 이동</a:t>
            </a:r>
            <a:r>
              <a:rPr lang="en-US" altLang="ko-KR" sz="1200" dirty="0"/>
              <a:t>.(</a:t>
            </a:r>
            <a:r>
              <a:rPr lang="ko-KR" altLang="en-US" sz="1200" dirty="0"/>
              <a:t>캐릭터를 향해</a:t>
            </a:r>
            <a:r>
              <a:rPr lang="en-US" altLang="ko-KR" sz="1200" dirty="0"/>
              <a:t>, </a:t>
            </a:r>
            <a:r>
              <a:rPr lang="ko-KR" altLang="en-US" sz="1200" dirty="0"/>
              <a:t>캐릭터로 부터 멀어지는</a:t>
            </a:r>
            <a:r>
              <a:rPr lang="en-US" altLang="ko-KR" sz="1200" dirty="0"/>
              <a:t>, </a:t>
            </a:r>
            <a:r>
              <a:rPr lang="ko-KR" altLang="en-US" sz="1200" dirty="0"/>
              <a:t>고정 등</a:t>
            </a:r>
            <a:r>
              <a:rPr lang="en-US" altLang="ko-KR" sz="1200" dirty="0"/>
              <a:t>) 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CB94938-1413-48CE-BFA8-030EF9746C70}"/>
              </a:ext>
            </a:extLst>
          </p:cNvPr>
          <p:cNvSpPr/>
          <p:nvPr/>
        </p:nvSpPr>
        <p:spPr>
          <a:xfrm>
            <a:off x="5574695" y="2399810"/>
            <a:ext cx="1053622" cy="6095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55EE2BF-5EE0-4312-BCBD-8D88B47E7C0C}"/>
              </a:ext>
            </a:extLst>
          </p:cNvPr>
          <p:cNvSpPr/>
          <p:nvPr/>
        </p:nvSpPr>
        <p:spPr>
          <a:xfrm>
            <a:off x="7066722" y="3393737"/>
            <a:ext cx="725556" cy="6095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C2A6F2-45B6-4AB2-8E14-49CA77382A5F}"/>
              </a:ext>
            </a:extLst>
          </p:cNvPr>
          <p:cNvSpPr/>
          <p:nvPr/>
        </p:nvSpPr>
        <p:spPr>
          <a:xfrm>
            <a:off x="7783070" y="3316515"/>
            <a:ext cx="1496861" cy="7684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연결선: 꺾임 1029">
            <a:extLst>
              <a:ext uri="{FF2B5EF4-FFF2-40B4-BE49-F238E27FC236}">
                <a16:creationId xmlns:a16="http://schemas.microsoft.com/office/drawing/2014/main" id="{20A97EAE-61F8-4F99-BABA-CE4491F14E5D}"/>
              </a:ext>
            </a:extLst>
          </p:cNvPr>
          <p:cNvCxnSpPr>
            <a:cxnSpLocks/>
            <a:stCxn id="41" idx="6"/>
            <a:endCxn id="10" idx="1"/>
          </p:cNvCxnSpPr>
          <p:nvPr/>
        </p:nvCxnSpPr>
        <p:spPr>
          <a:xfrm flipV="1">
            <a:off x="6628317" y="1853343"/>
            <a:ext cx="1047501" cy="85121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1662463-5FB2-4E6A-8949-D4149F303C48}"/>
              </a:ext>
            </a:extLst>
          </p:cNvPr>
          <p:cNvCxnSpPr>
            <a:cxnSpLocks/>
            <a:stCxn id="8" idx="1"/>
            <a:endCxn id="37" idx="0"/>
          </p:cNvCxnSpPr>
          <p:nvPr/>
        </p:nvCxnSpPr>
        <p:spPr>
          <a:xfrm rot="10800000" flipV="1">
            <a:off x="1795789" y="4226550"/>
            <a:ext cx="3360089" cy="37834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04024FF-BEAC-4A0B-A715-D4B2661BEFB2}"/>
              </a:ext>
            </a:extLst>
          </p:cNvPr>
          <p:cNvCxnSpPr>
            <a:cxnSpLocks/>
            <a:stCxn id="42" idx="0"/>
            <a:endCxn id="10" idx="1"/>
          </p:cNvCxnSpPr>
          <p:nvPr/>
        </p:nvCxnSpPr>
        <p:spPr>
          <a:xfrm rot="5400000" flipH="1" flipV="1">
            <a:off x="6782462" y="2500381"/>
            <a:ext cx="1540394" cy="24631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7950631-16FC-45DB-8583-9D85130847F7}"/>
              </a:ext>
            </a:extLst>
          </p:cNvPr>
          <p:cNvCxnSpPr>
            <a:cxnSpLocks/>
            <a:stCxn id="11" idx="2"/>
            <a:endCxn id="40" idx="0"/>
          </p:cNvCxnSpPr>
          <p:nvPr/>
        </p:nvCxnSpPr>
        <p:spPr>
          <a:xfrm rot="5400000">
            <a:off x="6675189" y="2746245"/>
            <a:ext cx="226084" cy="3491206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FD2D1E2E-9EAC-4CF4-B741-DE98C32E8F1C}"/>
              </a:ext>
            </a:extLst>
          </p:cNvPr>
          <p:cNvSpPr txBox="1">
            <a:spLocks/>
          </p:cNvSpPr>
          <p:nvPr/>
        </p:nvSpPr>
        <p:spPr>
          <a:xfrm>
            <a:off x="7808524" y="4014165"/>
            <a:ext cx="1450619" cy="3646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/>
              <a:t>몬스터</a:t>
            </a:r>
            <a:endParaRPr lang="en-US" altLang="ko-KR" b="1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071B9C7-9C0A-476E-86D7-4D113A58FC44}"/>
              </a:ext>
            </a:extLst>
          </p:cNvPr>
          <p:cNvSpPr txBox="1">
            <a:spLocks/>
          </p:cNvSpPr>
          <p:nvPr/>
        </p:nvSpPr>
        <p:spPr>
          <a:xfrm>
            <a:off x="5155877" y="4044229"/>
            <a:ext cx="910007" cy="3646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/>
              <a:t>장애물</a:t>
            </a:r>
            <a:endParaRPr lang="en-US" altLang="ko-KR" b="1" dirty="0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45D7A9B-64BE-4182-B92E-D87B4D83FC81}"/>
              </a:ext>
            </a:extLst>
          </p:cNvPr>
          <p:cNvCxnSpPr>
            <a:cxnSpLocks/>
            <a:stCxn id="1025" idx="3"/>
            <a:endCxn id="8" idx="0"/>
          </p:cNvCxnSpPr>
          <p:nvPr/>
        </p:nvCxnSpPr>
        <p:spPr>
          <a:xfrm rot="5400000">
            <a:off x="5546806" y="3897663"/>
            <a:ext cx="210642" cy="82491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D37317CE-9EEE-4D43-A2A0-8DCC4C51A6F4}"/>
              </a:ext>
            </a:extLst>
          </p:cNvPr>
          <p:cNvSpPr txBox="1">
            <a:spLocks/>
          </p:cNvSpPr>
          <p:nvPr/>
        </p:nvSpPr>
        <p:spPr>
          <a:xfrm>
            <a:off x="7675818" y="1674054"/>
            <a:ext cx="1411517" cy="3585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/>
              <a:t>아이템</a:t>
            </a:r>
            <a:endParaRPr lang="en-US" altLang="ko-KR" b="1" dirty="0"/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0B816DCF-E02E-4701-AE40-C38572D86392}"/>
              </a:ext>
            </a:extLst>
          </p:cNvPr>
          <p:cNvCxnSpPr>
            <a:cxnSpLocks/>
            <a:stCxn id="10" idx="3"/>
            <a:endCxn id="39" idx="0"/>
          </p:cNvCxnSpPr>
          <p:nvPr/>
        </p:nvCxnSpPr>
        <p:spPr>
          <a:xfrm flipV="1">
            <a:off x="9087335" y="1182726"/>
            <a:ext cx="1585891" cy="670617"/>
          </a:xfrm>
          <a:prstGeom prst="bentConnector4">
            <a:avLst>
              <a:gd name="adj1" fmla="val 8464"/>
              <a:gd name="adj2" fmla="val 13408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736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65A7A7-922B-485A-92B7-8336531EC3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주요 시스템 전투 구간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3EA857-1F0F-4BCB-A534-7F427312B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"/>
          <a:stretch/>
        </p:blipFill>
        <p:spPr>
          <a:xfrm>
            <a:off x="122712" y="950321"/>
            <a:ext cx="4508665" cy="2565281"/>
          </a:xfrm>
          <a:prstGeom prst="rect">
            <a:avLst/>
          </a:prstGeom>
        </p:spPr>
      </p:pic>
      <p:sp>
        <p:nvSpPr>
          <p:cNvPr id="26" name="내용 개체 틀 4">
            <a:extLst>
              <a:ext uri="{FF2B5EF4-FFF2-40B4-BE49-F238E27FC236}">
                <a16:creationId xmlns:a16="http://schemas.microsoft.com/office/drawing/2014/main" id="{DE4C1B6D-0756-4A16-9555-541C6A8AFD8E}"/>
              </a:ext>
            </a:extLst>
          </p:cNvPr>
          <p:cNvSpPr txBox="1">
            <a:spLocks/>
          </p:cNvSpPr>
          <p:nvPr/>
        </p:nvSpPr>
        <p:spPr>
          <a:xfrm>
            <a:off x="143822" y="4572730"/>
            <a:ext cx="7041486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전투 구간 돌입 시 점프 조작이 바뀜</a:t>
            </a:r>
            <a:r>
              <a:rPr lang="en-US" altLang="ko-KR" sz="1200" dirty="0"/>
              <a:t>,</a:t>
            </a:r>
            <a:r>
              <a:rPr lang="ko-KR" altLang="en-US" sz="1200" dirty="0"/>
              <a:t> 각 기본 패턴에 </a:t>
            </a:r>
            <a:r>
              <a:rPr lang="en-US" altLang="ko-KR" sz="1200" dirty="0"/>
              <a:t>1:1</a:t>
            </a:r>
            <a:r>
              <a:rPr lang="ko-KR" altLang="en-US" sz="1200" dirty="0"/>
              <a:t>로 대응 하는 조작 존재</a:t>
            </a:r>
            <a:r>
              <a:rPr lang="en-US" altLang="ko-KR" sz="1200" dirty="0"/>
              <a:t>. 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27" name="내용 개체 틀 4">
            <a:extLst>
              <a:ext uri="{FF2B5EF4-FFF2-40B4-BE49-F238E27FC236}">
                <a16:creationId xmlns:a16="http://schemas.microsoft.com/office/drawing/2014/main" id="{24A2EFD3-E1FA-4CC2-B554-CC83695AE5F4}"/>
              </a:ext>
            </a:extLst>
          </p:cNvPr>
          <p:cNvSpPr txBox="1">
            <a:spLocks/>
          </p:cNvSpPr>
          <p:nvPr/>
        </p:nvSpPr>
        <p:spPr>
          <a:xfrm>
            <a:off x="143820" y="5002717"/>
            <a:ext cx="1619014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기사</a:t>
            </a:r>
            <a:r>
              <a:rPr lang="en-US" altLang="ko-KR" sz="1200" dirty="0"/>
              <a:t>: </a:t>
            </a:r>
            <a:r>
              <a:rPr lang="ko-KR" altLang="en-US" sz="1200" dirty="0"/>
              <a:t>방어</a:t>
            </a:r>
            <a:endParaRPr lang="en-US" altLang="ko-KR" sz="1200" dirty="0"/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59F892F8-2F8C-4FB1-9F9A-9AA13FD6239E}"/>
              </a:ext>
            </a:extLst>
          </p:cNvPr>
          <p:cNvSpPr txBox="1">
            <a:spLocks/>
          </p:cNvSpPr>
          <p:nvPr/>
        </p:nvSpPr>
        <p:spPr>
          <a:xfrm>
            <a:off x="143821" y="5863737"/>
            <a:ext cx="1619014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마법사</a:t>
            </a:r>
            <a:r>
              <a:rPr lang="en-US" altLang="ko-KR" sz="1200" dirty="0"/>
              <a:t>:</a:t>
            </a:r>
            <a:r>
              <a:rPr lang="ko-KR" altLang="en-US" sz="1200" dirty="0"/>
              <a:t>방어</a:t>
            </a:r>
            <a:r>
              <a:rPr lang="en-US" altLang="ko-KR" sz="1200" dirty="0"/>
              <a:t>or</a:t>
            </a:r>
            <a:r>
              <a:rPr lang="ko-KR" altLang="en-US" sz="1200" dirty="0"/>
              <a:t>회피</a:t>
            </a:r>
            <a:r>
              <a:rPr lang="en-US" altLang="ko-KR" sz="1200" dirty="0"/>
              <a:t>. </a:t>
            </a:r>
          </a:p>
        </p:txBody>
      </p:sp>
      <p:sp>
        <p:nvSpPr>
          <p:cNvPr id="29" name="내용 개체 틀 4">
            <a:extLst>
              <a:ext uri="{FF2B5EF4-FFF2-40B4-BE49-F238E27FC236}">
                <a16:creationId xmlns:a16="http://schemas.microsoft.com/office/drawing/2014/main" id="{43412E79-EC2F-4183-A56A-CAD47A740BE9}"/>
              </a:ext>
            </a:extLst>
          </p:cNvPr>
          <p:cNvSpPr txBox="1">
            <a:spLocks/>
          </p:cNvSpPr>
          <p:nvPr/>
        </p:nvSpPr>
        <p:spPr>
          <a:xfrm>
            <a:off x="143821" y="5429999"/>
            <a:ext cx="1619014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궁수</a:t>
            </a:r>
            <a:r>
              <a:rPr lang="en-US" altLang="ko-KR" sz="1200" dirty="0"/>
              <a:t>:</a:t>
            </a:r>
            <a:r>
              <a:rPr lang="ko-KR" altLang="en-US" sz="1200" dirty="0"/>
              <a:t>회피</a:t>
            </a:r>
            <a:r>
              <a:rPr lang="en-US" altLang="ko-KR" sz="1200" dirty="0"/>
              <a:t> </a:t>
            </a:r>
          </a:p>
        </p:txBody>
      </p:sp>
      <p:graphicFrame>
        <p:nvGraphicFramePr>
          <p:cNvPr id="3" name="표 19">
            <a:extLst>
              <a:ext uri="{FF2B5EF4-FFF2-40B4-BE49-F238E27FC236}">
                <a16:creationId xmlns:a16="http://schemas.microsoft.com/office/drawing/2014/main" id="{07984259-06A4-4E38-9231-DA80F0298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69810"/>
              </p:ext>
            </p:extLst>
          </p:nvPr>
        </p:nvGraphicFramePr>
        <p:xfrm>
          <a:off x="1762834" y="5004439"/>
          <a:ext cx="5422476" cy="171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619">
                  <a:extLst>
                    <a:ext uri="{9D8B030D-6E8A-4147-A177-3AD203B41FA5}">
                      <a16:colId xmlns:a16="http://schemas.microsoft.com/office/drawing/2014/main" val="3339116258"/>
                    </a:ext>
                  </a:extLst>
                </a:gridCol>
                <a:gridCol w="1355619">
                  <a:extLst>
                    <a:ext uri="{9D8B030D-6E8A-4147-A177-3AD203B41FA5}">
                      <a16:colId xmlns:a16="http://schemas.microsoft.com/office/drawing/2014/main" val="691655873"/>
                    </a:ext>
                  </a:extLst>
                </a:gridCol>
                <a:gridCol w="1355619">
                  <a:extLst>
                    <a:ext uri="{9D8B030D-6E8A-4147-A177-3AD203B41FA5}">
                      <a16:colId xmlns:a16="http://schemas.microsoft.com/office/drawing/2014/main" val="2015032480"/>
                    </a:ext>
                  </a:extLst>
                </a:gridCol>
                <a:gridCol w="1355619">
                  <a:extLst>
                    <a:ext uri="{9D8B030D-6E8A-4147-A177-3AD203B41FA5}">
                      <a16:colId xmlns:a16="http://schemas.microsoft.com/office/drawing/2014/main" val="1929100984"/>
                    </a:ext>
                  </a:extLst>
                </a:gridCol>
              </a:tblGrid>
              <a:tr h="286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조작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\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보스타입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돌진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원거리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마법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77060"/>
                  </a:ext>
                </a:extLst>
              </a:tr>
              <a:tr h="286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방어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베기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투사체 날림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마법 사용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214751"/>
                  </a:ext>
                </a:extLst>
              </a:tr>
              <a:tr h="66811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공격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돌진 패턴 후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지쳐 있는 모션 일 때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근접 했을 때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캐스팅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9148"/>
                  </a:ext>
                </a:extLst>
              </a:tr>
              <a:tr h="4772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둘 다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돌진 패턴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일정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%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체력 시 도주 패턴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도주 패턴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326945"/>
                  </a:ext>
                </a:extLst>
              </a:tr>
            </a:tbl>
          </a:graphicData>
        </a:graphic>
      </p:graphicFrame>
      <p:sp>
        <p:nvSpPr>
          <p:cNvPr id="32" name="내용 개체 틀 4">
            <a:extLst>
              <a:ext uri="{FF2B5EF4-FFF2-40B4-BE49-F238E27FC236}">
                <a16:creationId xmlns:a16="http://schemas.microsoft.com/office/drawing/2014/main" id="{9F95DDDA-5BD0-4355-9FCA-9749B5FF74D6}"/>
              </a:ext>
            </a:extLst>
          </p:cNvPr>
          <p:cNvSpPr txBox="1">
            <a:spLocks/>
          </p:cNvSpPr>
          <p:nvPr/>
        </p:nvSpPr>
        <p:spPr>
          <a:xfrm>
            <a:off x="7185308" y="4051300"/>
            <a:ext cx="4794019" cy="191335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둘 다 사용하여 대응 하는 패턴의 경우 방어 시엔 서로 데미지를 안 받고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시엔 서로 데미지를 받음</a:t>
            </a:r>
            <a:r>
              <a:rPr lang="en-US" altLang="ko-KR" sz="1200" dirty="0"/>
              <a:t>. </a:t>
            </a:r>
            <a:r>
              <a:rPr lang="ko-KR" altLang="en-US" sz="1200" dirty="0"/>
              <a:t>유저가 유리한 방향으로 선택 할 수 있는 패턴</a:t>
            </a:r>
            <a:r>
              <a:rPr lang="en-US" altLang="ko-KR" sz="1200" dirty="0"/>
              <a:t>. </a:t>
            </a:r>
          </a:p>
        </p:txBody>
      </p: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8A04A160-D3BD-4F4E-87F1-65B0935BF04A}"/>
              </a:ext>
            </a:extLst>
          </p:cNvPr>
          <p:cNvSpPr txBox="1">
            <a:spLocks/>
          </p:cNvSpPr>
          <p:nvPr/>
        </p:nvSpPr>
        <p:spPr>
          <a:xfrm>
            <a:off x="7185308" y="5964656"/>
            <a:ext cx="4794019" cy="65204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각 패턴 별로 대응하는 조작을 명확히 두어 직관적으로 만들기 위해</a:t>
            </a:r>
            <a:r>
              <a:rPr lang="en-US" altLang="ko-KR" sz="1200" dirty="0"/>
              <a:t>.</a:t>
            </a: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A5ED244A-7B62-486A-BB66-4BB7E9122AFD}"/>
              </a:ext>
            </a:extLst>
          </p:cNvPr>
          <p:cNvSpPr txBox="1">
            <a:spLocks/>
          </p:cNvSpPr>
          <p:nvPr/>
        </p:nvSpPr>
        <p:spPr>
          <a:xfrm>
            <a:off x="143821" y="6292454"/>
            <a:ext cx="1619014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성직자</a:t>
            </a:r>
            <a:r>
              <a:rPr lang="en-US" altLang="ko-KR" sz="1200" dirty="0"/>
              <a:t>:</a:t>
            </a:r>
            <a:r>
              <a:rPr lang="ko-KR" altLang="en-US" sz="1200" dirty="0"/>
              <a:t>방어</a:t>
            </a:r>
            <a:r>
              <a:rPr lang="en-US" altLang="ko-KR" sz="1200" dirty="0"/>
              <a:t>or</a:t>
            </a:r>
            <a:r>
              <a:rPr lang="ko-KR" altLang="en-US" sz="1200" dirty="0"/>
              <a:t>회피</a:t>
            </a:r>
            <a:r>
              <a:rPr lang="en-US" altLang="ko-KR" sz="1200" dirty="0"/>
              <a:t>. </a:t>
            </a: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DE4C1B6D-0756-4A16-9555-541C6A8AFD8E}"/>
              </a:ext>
            </a:extLst>
          </p:cNvPr>
          <p:cNvSpPr txBox="1">
            <a:spLocks/>
          </p:cNvSpPr>
          <p:nvPr/>
        </p:nvSpPr>
        <p:spPr>
          <a:xfrm>
            <a:off x="4752079" y="893344"/>
            <a:ext cx="7227248" cy="30482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스테이지에서 일정 이상 러닝 구간이 지나면 전투 구간 진입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서로 마주 보고 보스의 패턴에 맞춰 공격과 방어가 이루어짐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각 보스의 종류에 따라 특수 패턴 존재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근접</a:t>
            </a:r>
            <a:r>
              <a:rPr lang="en-US" altLang="ko-KR" sz="1200" dirty="0"/>
              <a:t>: </a:t>
            </a:r>
            <a:r>
              <a:rPr lang="ko-KR" altLang="en-US" sz="1200" dirty="0"/>
              <a:t>돌진</a:t>
            </a:r>
            <a:r>
              <a:rPr lang="en-US" altLang="ko-KR" sz="1200" dirty="0"/>
              <a:t>. </a:t>
            </a:r>
            <a:r>
              <a:rPr lang="ko-KR" altLang="en-US" sz="1200" dirty="0"/>
              <a:t>→ 캐릭터에게 돌진하여 큰 데미지</a:t>
            </a:r>
            <a:r>
              <a:rPr lang="en-US" altLang="ko-KR" sz="1200" dirty="0"/>
              <a:t>, </a:t>
            </a:r>
            <a:r>
              <a:rPr lang="ko-KR" altLang="en-US" sz="1200" dirty="0"/>
              <a:t>막거나 공격 시 보스가 데미지</a:t>
            </a:r>
            <a:r>
              <a:rPr lang="en-US" altLang="ko-KR" sz="1200" dirty="0"/>
              <a:t>, </a:t>
            </a:r>
            <a:r>
              <a:rPr lang="ko-KR" altLang="en-US" sz="1200" dirty="0"/>
              <a:t>그로기 상태가 됨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원거리</a:t>
            </a:r>
            <a:r>
              <a:rPr lang="en-US" altLang="ko-KR" sz="1200" dirty="0"/>
              <a:t>: </a:t>
            </a:r>
            <a:r>
              <a:rPr lang="ko-KR" altLang="en-US" sz="1200" dirty="0"/>
              <a:t>도주</a:t>
            </a:r>
            <a:r>
              <a:rPr lang="en-US" altLang="ko-KR" sz="1200" dirty="0"/>
              <a:t>.</a:t>
            </a:r>
            <a:r>
              <a:rPr lang="ko-KR" altLang="en-US" sz="1200" dirty="0"/>
              <a:t> → 기타 모션을 통해 도망 가는 연출과 함께 캐릭터가 </a:t>
            </a:r>
            <a:r>
              <a:rPr lang="ko-KR" altLang="en-US" sz="1200" dirty="0" err="1"/>
              <a:t>쫓아감</a:t>
            </a:r>
            <a:r>
              <a:rPr lang="en-US" altLang="ko-KR" sz="1200" dirty="0"/>
              <a:t>. </a:t>
            </a:r>
            <a:r>
              <a:rPr lang="ko-KR" altLang="en-US" sz="1200" dirty="0"/>
              <a:t>보스가 투사체를 던지고 공격과 방어를 통해 보스에게 접근하면 그로기 상태가 됨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마법사</a:t>
            </a:r>
            <a:r>
              <a:rPr lang="en-US" altLang="ko-KR" sz="1200" dirty="0"/>
              <a:t>: </a:t>
            </a:r>
            <a:r>
              <a:rPr lang="ko-KR" altLang="en-US" sz="1200" dirty="0"/>
              <a:t>캐스팅</a:t>
            </a:r>
            <a:r>
              <a:rPr lang="en-US" altLang="ko-KR" sz="1200" dirty="0"/>
              <a:t>.</a:t>
            </a:r>
            <a:r>
              <a:rPr lang="ko-KR" altLang="en-US" sz="1200" dirty="0"/>
              <a:t> → 방어</a:t>
            </a:r>
            <a:r>
              <a:rPr lang="en-US" altLang="ko-KR" sz="1200" dirty="0"/>
              <a:t>, </a:t>
            </a:r>
            <a:r>
              <a:rPr lang="ko-KR" altLang="en-US" sz="1200" dirty="0"/>
              <a:t>회피 등의 모션을 취함</a:t>
            </a:r>
            <a:r>
              <a:rPr lang="en-US" altLang="ko-KR" sz="1200" dirty="0"/>
              <a:t>. </a:t>
            </a:r>
            <a:r>
              <a:rPr lang="ko-KR" altLang="en-US" sz="1200" dirty="0"/>
              <a:t>해당 패턴 때 양측 버튼 연타를 통해 </a:t>
            </a:r>
            <a:r>
              <a:rPr lang="ko-KR" altLang="en-US" sz="1200" dirty="0" err="1"/>
              <a:t>실드를</a:t>
            </a:r>
            <a:r>
              <a:rPr lang="ko-KR" altLang="en-US" sz="1200" dirty="0"/>
              <a:t> 부수면 짧은 그로기 상태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284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65A7A7-922B-485A-92B7-8336531EC3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주요 시스템 전투 구간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3EA857-1F0F-4BCB-A534-7F427312B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"/>
          <a:stretch/>
        </p:blipFill>
        <p:spPr>
          <a:xfrm>
            <a:off x="225153" y="862402"/>
            <a:ext cx="4508665" cy="2565281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776133A9-7028-4FA0-B839-D0FD1E28CA24}"/>
              </a:ext>
            </a:extLst>
          </p:cNvPr>
          <p:cNvSpPr txBox="1">
            <a:spLocks/>
          </p:cNvSpPr>
          <p:nvPr/>
        </p:nvSpPr>
        <p:spPr>
          <a:xfrm>
            <a:off x="4893399" y="5033059"/>
            <a:ext cx="7065864" cy="4299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/>
              <a:t>보스 종류 별 패턴 컨셉</a:t>
            </a:r>
            <a:endParaRPr lang="en-US" altLang="ko-KR" sz="1200" dirty="0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18357489-F484-4492-88C6-58BC015BA658}"/>
              </a:ext>
            </a:extLst>
          </p:cNvPr>
          <p:cNvSpPr txBox="1">
            <a:spLocks/>
          </p:cNvSpPr>
          <p:nvPr/>
        </p:nvSpPr>
        <p:spPr>
          <a:xfrm>
            <a:off x="4893903" y="5468311"/>
            <a:ext cx="7066827" cy="414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돌진</a:t>
            </a:r>
            <a:r>
              <a:rPr lang="en-US" altLang="ko-KR" sz="1200" dirty="0"/>
              <a:t>: </a:t>
            </a:r>
            <a:r>
              <a:rPr lang="ko-KR" altLang="en-US" sz="1200" dirty="0"/>
              <a:t>정기적으로 플레이어에게 돌진하는 패턴 발생</a:t>
            </a:r>
            <a:r>
              <a:rPr lang="en-US" altLang="ko-KR" sz="1200" dirty="0"/>
              <a:t>. </a:t>
            </a:r>
            <a:r>
              <a:rPr lang="ko-KR" altLang="en-US" sz="1200" dirty="0"/>
              <a:t>해당 패턴  회피</a:t>
            </a:r>
            <a:r>
              <a:rPr lang="en-US" altLang="ko-KR" sz="1200" dirty="0"/>
              <a:t>or </a:t>
            </a:r>
            <a:r>
              <a:rPr lang="ko-KR" altLang="en-US" sz="1200" dirty="0"/>
              <a:t>방어 시 큰 데미지</a:t>
            </a:r>
            <a:r>
              <a:rPr lang="en-US" altLang="ko-KR" sz="1200" dirty="0"/>
              <a:t>. </a:t>
            </a: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9E705DC4-9E8F-464D-8BEB-7BB94C63482B}"/>
              </a:ext>
            </a:extLst>
          </p:cNvPr>
          <p:cNvSpPr txBox="1">
            <a:spLocks/>
          </p:cNvSpPr>
          <p:nvPr/>
        </p:nvSpPr>
        <p:spPr>
          <a:xfrm>
            <a:off x="4893262" y="5885594"/>
            <a:ext cx="7066827" cy="414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원거리</a:t>
            </a:r>
            <a:r>
              <a:rPr lang="en-US" altLang="ko-KR" sz="1200" dirty="0"/>
              <a:t>: </a:t>
            </a:r>
            <a:r>
              <a:rPr lang="ko-KR" altLang="en-US" sz="1200" dirty="0"/>
              <a:t>꾸준하게 투사체를 날림</a:t>
            </a:r>
            <a:r>
              <a:rPr lang="en-US" altLang="ko-KR" sz="1200" dirty="0"/>
              <a:t>. </a:t>
            </a:r>
            <a:r>
              <a:rPr lang="ko-KR" altLang="en-US" sz="1200" dirty="0"/>
              <a:t>이때 투사체를 피하면서 보스에게 접근해 한 번에 큰 </a:t>
            </a:r>
            <a:r>
              <a:rPr lang="ko-KR" altLang="en-US" sz="1200" dirty="0" err="1"/>
              <a:t>데미지</a:t>
            </a:r>
            <a:r>
              <a:rPr lang="en-US" altLang="ko-KR" sz="1200" dirty="0"/>
              <a:t>.</a:t>
            </a: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9F242F2C-642F-44B7-B60A-F5E51E91AA66}"/>
              </a:ext>
            </a:extLst>
          </p:cNvPr>
          <p:cNvSpPr txBox="1">
            <a:spLocks/>
          </p:cNvSpPr>
          <p:nvPr/>
        </p:nvSpPr>
        <p:spPr>
          <a:xfrm>
            <a:off x="4892427" y="6293185"/>
            <a:ext cx="7066827" cy="414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마법사</a:t>
            </a:r>
            <a:r>
              <a:rPr lang="en-US" altLang="ko-KR" sz="1200" dirty="0"/>
              <a:t>: </a:t>
            </a:r>
            <a:r>
              <a:rPr lang="ko-KR" altLang="en-US" sz="1200" dirty="0"/>
              <a:t>방어</a:t>
            </a:r>
            <a:r>
              <a:rPr lang="en-US" altLang="ko-KR" sz="1200" dirty="0"/>
              <a:t>, </a:t>
            </a:r>
            <a:r>
              <a:rPr lang="ko-KR" altLang="en-US" sz="1200" dirty="0"/>
              <a:t>거리를 벌리는 등 도망과 동시에 캐스팅 통해 강력한 공격</a:t>
            </a:r>
            <a:r>
              <a:rPr lang="en-US" altLang="ko-KR" sz="1200" dirty="0"/>
              <a:t>. </a:t>
            </a:r>
            <a:r>
              <a:rPr lang="ko-KR" altLang="en-US" sz="1200" dirty="0"/>
              <a:t>대신</a:t>
            </a:r>
            <a:r>
              <a:rPr lang="en-US" altLang="ko-KR" sz="1200" dirty="0"/>
              <a:t> </a:t>
            </a:r>
            <a:r>
              <a:rPr lang="ko-KR" altLang="en-US" sz="1200" dirty="0"/>
              <a:t>그로기에 빠지기 쉬움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ED4927C5-07D5-4149-9950-4C08EC686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26692"/>
              </p:ext>
            </p:extLst>
          </p:nvPr>
        </p:nvGraphicFramePr>
        <p:xfrm>
          <a:off x="4884775" y="1325993"/>
          <a:ext cx="707448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080">
                  <a:extLst>
                    <a:ext uri="{9D8B030D-6E8A-4147-A177-3AD203B41FA5}">
                      <a16:colId xmlns:a16="http://schemas.microsoft.com/office/drawing/2014/main" val="2860990747"/>
                    </a:ext>
                  </a:extLst>
                </a:gridCol>
                <a:gridCol w="1179080">
                  <a:extLst>
                    <a:ext uri="{9D8B030D-6E8A-4147-A177-3AD203B41FA5}">
                      <a16:colId xmlns:a16="http://schemas.microsoft.com/office/drawing/2014/main" val="1863250274"/>
                    </a:ext>
                  </a:extLst>
                </a:gridCol>
                <a:gridCol w="1179080">
                  <a:extLst>
                    <a:ext uri="{9D8B030D-6E8A-4147-A177-3AD203B41FA5}">
                      <a16:colId xmlns:a16="http://schemas.microsoft.com/office/drawing/2014/main" val="792650333"/>
                    </a:ext>
                  </a:extLst>
                </a:gridCol>
                <a:gridCol w="1179080">
                  <a:extLst>
                    <a:ext uri="{9D8B030D-6E8A-4147-A177-3AD203B41FA5}">
                      <a16:colId xmlns:a16="http://schemas.microsoft.com/office/drawing/2014/main" val="2990601389"/>
                    </a:ext>
                  </a:extLst>
                </a:gridCol>
                <a:gridCol w="1179080">
                  <a:extLst>
                    <a:ext uri="{9D8B030D-6E8A-4147-A177-3AD203B41FA5}">
                      <a16:colId xmlns:a16="http://schemas.microsoft.com/office/drawing/2014/main" val="2031800215"/>
                    </a:ext>
                  </a:extLst>
                </a:gridCol>
                <a:gridCol w="1179080">
                  <a:extLst>
                    <a:ext uri="{9D8B030D-6E8A-4147-A177-3AD203B41FA5}">
                      <a16:colId xmlns:a16="http://schemas.microsoft.com/office/drawing/2014/main" val="14727802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종류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데미지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공격 방식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회피 난이도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(1)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그로기 저항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(2)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체력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49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돌진형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근거리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상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상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544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원거리형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투사체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831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마법사형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상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투사체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상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12006"/>
                  </a:ext>
                </a:extLst>
              </a:tr>
            </a:tbl>
          </a:graphicData>
        </a:graphic>
      </p:graphicFrame>
      <p:sp>
        <p:nvSpPr>
          <p:cNvPr id="24" name="내용 개체 틀 4">
            <a:extLst>
              <a:ext uri="{FF2B5EF4-FFF2-40B4-BE49-F238E27FC236}">
                <a16:creationId xmlns:a16="http://schemas.microsoft.com/office/drawing/2014/main" id="{ED4D5E82-3DF5-4B98-832D-E1C7EB9EF23E}"/>
              </a:ext>
            </a:extLst>
          </p:cNvPr>
          <p:cNvSpPr txBox="1">
            <a:spLocks/>
          </p:cNvSpPr>
          <p:nvPr/>
        </p:nvSpPr>
        <p:spPr>
          <a:xfrm>
            <a:off x="4868450" y="3297685"/>
            <a:ext cx="6910351" cy="3155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ysClr val="windowText" lastClr="000000"/>
                </a:solidFill>
              </a:rPr>
              <a:t>(1)</a:t>
            </a:r>
            <a:r>
              <a:rPr lang="ko-KR" altLang="en-US" dirty="0">
                <a:solidFill>
                  <a:sysClr val="windowText" lastClr="000000"/>
                </a:solidFill>
              </a:rPr>
              <a:t>투사체 속도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공격 속도 등 종합 했을 때 유저가 느끼는 난이도</a:t>
            </a:r>
            <a:endParaRPr lang="en-US" altLang="ko-KR" dirty="0"/>
          </a:p>
        </p:txBody>
      </p:sp>
      <p:sp>
        <p:nvSpPr>
          <p:cNvPr id="25" name="내용 개체 틀 4">
            <a:extLst>
              <a:ext uri="{FF2B5EF4-FFF2-40B4-BE49-F238E27FC236}">
                <a16:creationId xmlns:a16="http://schemas.microsoft.com/office/drawing/2014/main" id="{FF739E42-7138-44EE-BEA8-17FDE83A01A1}"/>
              </a:ext>
            </a:extLst>
          </p:cNvPr>
          <p:cNvSpPr txBox="1">
            <a:spLocks/>
          </p:cNvSpPr>
          <p:nvPr/>
        </p:nvSpPr>
        <p:spPr>
          <a:xfrm>
            <a:off x="4859375" y="3624762"/>
            <a:ext cx="6913077" cy="3155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ysClr val="windowText" lastClr="000000"/>
                </a:solidFill>
              </a:rPr>
              <a:t>(2)</a:t>
            </a:r>
            <a:r>
              <a:rPr lang="ko-KR" altLang="en-US" dirty="0">
                <a:solidFill>
                  <a:sysClr val="windowText" lastClr="000000"/>
                </a:solidFill>
              </a:rPr>
              <a:t>그로기에 빠졌을 때 데미지 감소량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걸리는 시간 등 종합</a:t>
            </a:r>
            <a:endParaRPr lang="en-US" altLang="ko-KR" dirty="0"/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C63C242E-B268-4B4F-A2CE-0A282A864C87}"/>
              </a:ext>
            </a:extLst>
          </p:cNvPr>
          <p:cNvSpPr txBox="1">
            <a:spLocks/>
          </p:cNvSpPr>
          <p:nvPr/>
        </p:nvSpPr>
        <p:spPr>
          <a:xfrm>
            <a:off x="226694" y="6291291"/>
            <a:ext cx="4664879" cy="414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성직자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무상성인</a:t>
            </a:r>
            <a:r>
              <a:rPr lang="ko-KR" altLang="en-US" sz="1200" dirty="0"/>
              <a:t> 대신</a:t>
            </a:r>
            <a:r>
              <a:rPr lang="en-US" altLang="ko-KR" sz="1200" dirty="0"/>
              <a:t> </a:t>
            </a:r>
            <a:r>
              <a:rPr lang="ko-KR" altLang="en-US" sz="1200" dirty="0"/>
              <a:t>타 직업 대비</a:t>
            </a:r>
            <a:r>
              <a:rPr lang="en-US" altLang="ko-KR" sz="1200" dirty="0"/>
              <a:t>90% </a:t>
            </a:r>
            <a:r>
              <a:rPr lang="ko-KR" altLang="en-US" sz="1200" dirty="0" err="1"/>
              <a:t>능력치</a:t>
            </a:r>
            <a:r>
              <a:rPr lang="en-US" altLang="ko-KR" sz="1200" dirty="0"/>
              <a:t>.</a:t>
            </a: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2CB52D46-18AD-425A-9265-AAF5DF2710E1}"/>
              </a:ext>
            </a:extLst>
          </p:cNvPr>
          <p:cNvSpPr txBox="1">
            <a:spLocks/>
          </p:cNvSpPr>
          <p:nvPr/>
        </p:nvSpPr>
        <p:spPr>
          <a:xfrm>
            <a:off x="4873951" y="3959357"/>
            <a:ext cx="7105377" cy="106843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그로기 게이지</a:t>
            </a:r>
            <a:r>
              <a:rPr lang="en-US" altLang="ko-KR" sz="1200" dirty="0"/>
              <a:t>: </a:t>
            </a:r>
            <a:r>
              <a:rPr lang="ko-KR" altLang="en-US" sz="1200" dirty="0"/>
              <a:t>공식</a:t>
            </a:r>
            <a:r>
              <a:rPr lang="en-US" altLang="ko-KR" sz="1200" dirty="0"/>
              <a:t>(</a:t>
            </a:r>
            <a:r>
              <a:rPr lang="ko-KR" altLang="en-US" sz="1200" dirty="0"/>
              <a:t>데미지</a:t>
            </a:r>
            <a:r>
              <a:rPr lang="en-US" altLang="ko-KR" sz="1200" dirty="0"/>
              <a:t>*</a:t>
            </a:r>
            <a:r>
              <a:rPr lang="ko-KR" altLang="en-US" sz="1200" dirty="0"/>
              <a:t>그로기 배율 능력치</a:t>
            </a:r>
            <a:r>
              <a:rPr lang="en-US" altLang="ko-KR" sz="1200" dirty="0"/>
              <a:t>)</a:t>
            </a:r>
            <a:r>
              <a:rPr lang="ko-KR" altLang="en-US" sz="1200" dirty="0"/>
              <a:t>에 따라 그로기 게이지가 차오르고 보스가 해당 상태일 때</a:t>
            </a:r>
            <a:r>
              <a:rPr lang="en-US" altLang="ko-KR" sz="1200" dirty="0"/>
              <a:t> </a:t>
            </a:r>
            <a:r>
              <a:rPr lang="ko-KR" altLang="en-US" sz="1200" dirty="0"/>
              <a:t>좌우측 버튼 연타를 통해 많은 데미지를 줄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→ 캐릭터의 능력치 차별화를 위해</a:t>
            </a:r>
            <a:endParaRPr lang="en-US" altLang="ko-KR" sz="1200" dirty="0"/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B9A8D318-DD66-484A-B24C-883563B154DA}"/>
              </a:ext>
            </a:extLst>
          </p:cNvPr>
          <p:cNvSpPr txBox="1">
            <a:spLocks/>
          </p:cNvSpPr>
          <p:nvPr/>
        </p:nvSpPr>
        <p:spPr>
          <a:xfrm>
            <a:off x="231179" y="5468311"/>
            <a:ext cx="4660394" cy="8313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시스템 상에서 각 상성에 추가 데미지를 부여</a:t>
            </a:r>
            <a:r>
              <a:rPr lang="en-US" altLang="ko-KR" sz="1200" dirty="0"/>
              <a:t>, </a:t>
            </a:r>
            <a:r>
              <a:rPr lang="ko-KR" altLang="en-US" sz="1200" dirty="0"/>
              <a:t>상성에 맞춰 캐릭터를 선택하면 보스에게 더 많은 데미지를 줄 수 있다</a:t>
            </a:r>
            <a:r>
              <a:rPr lang="en-US" altLang="ko-KR" sz="1200" dirty="0"/>
              <a:t>.</a:t>
            </a:r>
          </a:p>
        </p:txBody>
      </p:sp>
      <p:sp>
        <p:nvSpPr>
          <p:cNvPr id="30" name="내용 개체 틀 4">
            <a:extLst>
              <a:ext uri="{FF2B5EF4-FFF2-40B4-BE49-F238E27FC236}">
                <a16:creationId xmlns:a16="http://schemas.microsoft.com/office/drawing/2014/main" id="{2CB52D46-18AD-425A-9265-AAF5DF2710E1}"/>
              </a:ext>
            </a:extLst>
          </p:cNvPr>
          <p:cNvSpPr txBox="1">
            <a:spLocks/>
          </p:cNvSpPr>
          <p:nvPr/>
        </p:nvSpPr>
        <p:spPr>
          <a:xfrm>
            <a:off x="4875249" y="893272"/>
            <a:ext cx="7084006" cy="4328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보스의 종류와 </a:t>
            </a:r>
            <a:r>
              <a:rPr lang="ko-KR" altLang="en-US" sz="1200" dirty="0" err="1"/>
              <a:t>능력치</a:t>
            </a:r>
            <a:r>
              <a:rPr lang="ko-KR" altLang="en-US" sz="1200" dirty="0"/>
              <a:t> 별 포지셔닝</a:t>
            </a:r>
            <a:r>
              <a:rPr lang="en-US" altLang="ko-KR" sz="1200" dirty="0"/>
              <a:t>.</a:t>
            </a:r>
          </a:p>
        </p:txBody>
      </p:sp>
      <p:sp>
        <p:nvSpPr>
          <p:cNvPr id="34" name="내용 개체 틀 4">
            <a:extLst>
              <a:ext uri="{FF2B5EF4-FFF2-40B4-BE49-F238E27FC236}">
                <a16:creationId xmlns:a16="http://schemas.microsoft.com/office/drawing/2014/main" id="{776133A9-7028-4FA0-B839-D0FD1E28CA24}"/>
              </a:ext>
            </a:extLst>
          </p:cNvPr>
          <p:cNvSpPr txBox="1">
            <a:spLocks/>
          </p:cNvSpPr>
          <p:nvPr/>
        </p:nvSpPr>
        <p:spPr>
          <a:xfrm>
            <a:off x="4875248" y="2534659"/>
            <a:ext cx="7074481" cy="77111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보스는 총 </a:t>
            </a:r>
            <a:r>
              <a:rPr lang="en-US" altLang="ko-KR" sz="1200" dirty="0"/>
              <a:t>3</a:t>
            </a:r>
            <a:r>
              <a:rPr lang="ko-KR" altLang="en-US" sz="1200" dirty="0"/>
              <a:t>종류로 나뉘고 종류 마다 패턴 컨셉을 통일</a:t>
            </a:r>
            <a:r>
              <a:rPr lang="en-US" altLang="ko-KR" sz="1200" dirty="0"/>
              <a:t>. </a:t>
            </a:r>
            <a:r>
              <a:rPr lang="ko-KR" altLang="en-US" sz="1200" dirty="0"/>
              <a:t>큰 틀에서 능력치도</a:t>
            </a:r>
            <a:r>
              <a:rPr lang="en-US" altLang="ko-KR" sz="1200" dirty="0"/>
              <a:t>.</a:t>
            </a:r>
            <a:r>
              <a:rPr lang="ko-KR" altLang="en-US" sz="1200" dirty="0"/>
              <a:t> 실제 수치와 시스템 상으로 상성인 종류 끼리 추가 데미지</a:t>
            </a:r>
            <a:r>
              <a:rPr lang="en-US" altLang="ko-KR" sz="1200" dirty="0"/>
              <a:t>. </a:t>
            </a:r>
            <a:r>
              <a:rPr lang="ko-KR" altLang="en-US" sz="1200" dirty="0"/>
              <a:t>→ 캐릭터 별로 상성을 만들어 다양한 캐릭터를 육성</a:t>
            </a:r>
            <a:r>
              <a:rPr lang="en-US" altLang="ko-KR" sz="1200" dirty="0"/>
              <a:t>, </a:t>
            </a:r>
            <a:r>
              <a:rPr lang="ko-KR" altLang="en-US" sz="1200" dirty="0"/>
              <a:t>수집 유도</a:t>
            </a:r>
            <a:r>
              <a:rPr lang="en-US" altLang="ko-KR" sz="1200" dirty="0"/>
              <a:t>.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225153" y="3830541"/>
            <a:ext cx="4635377" cy="1350301"/>
            <a:chOff x="225153" y="3430491"/>
            <a:chExt cx="4635377" cy="1350301"/>
          </a:xfrm>
        </p:grpSpPr>
        <p:sp>
          <p:nvSpPr>
            <p:cNvPr id="41" name="내용 개체 틀 4">
              <a:extLst>
                <a:ext uri="{FF2B5EF4-FFF2-40B4-BE49-F238E27FC236}">
                  <a16:creationId xmlns:a16="http://schemas.microsoft.com/office/drawing/2014/main" id="{F7E7CE74-69CD-4928-9A6D-463BB9F20681}"/>
                </a:ext>
              </a:extLst>
            </p:cNvPr>
            <p:cNvSpPr txBox="1">
              <a:spLocks/>
            </p:cNvSpPr>
            <p:nvPr/>
          </p:nvSpPr>
          <p:spPr>
            <a:xfrm>
              <a:off x="225153" y="3430491"/>
              <a:ext cx="4635377" cy="58948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200" dirty="0"/>
                <a:t>보스 종류</a:t>
              </a:r>
              <a:endParaRPr lang="en-US" altLang="ko-KR" sz="1200" dirty="0"/>
            </a:p>
          </p:txBody>
        </p:sp>
        <p:sp>
          <p:nvSpPr>
            <p:cNvPr id="42" name="내용 개체 틀 4">
              <a:extLst>
                <a:ext uri="{FF2B5EF4-FFF2-40B4-BE49-F238E27FC236}">
                  <a16:creationId xmlns:a16="http://schemas.microsoft.com/office/drawing/2014/main" id="{F7E7CE74-69CD-4928-9A6D-463BB9F20681}"/>
                </a:ext>
              </a:extLst>
            </p:cNvPr>
            <p:cNvSpPr txBox="1">
              <a:spLocks/>
            </p:cNvSpPr>
            <p:nvPr/>
          </p:nvSpPr>
          <p:spPr>
            <a:xfrm>
              <a:off x="225153" y="4019973"/>
              <a:ext cx="4635377" cy="76081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200" dirty="0"/>
                <a:t>캐릭터 직업</a:t>
              </a:r>
              <a:endParaRPr lang="en-US" altLang="ko-KR" sz="1200" dirty="0"/>
            </a:p>
          </p:txBody>
        </p:sp>
        <p:sp>
          <p:nvSpPr>
            <p:cNvPr id="6" name="내용 개체 틀 4">
              <a:extLst>
                <a:ext uri="{FF2B5EF4-FFF2-40B4-BE49-F238E27FC236}">
                  <a16:creationId xmlns:a16="http://schemas.microsoft.com/office/drawing/2014/main" id="{C92F2866-FFD9-4FE3-BE74-09584115C1D5}"/>
                </a:ext>
              </a:extLst>
            </p:cNvPr>
            <p:cNvSpPr txBox="1">
              <a:spLocks/>
            </p:cNvSpPr>
            <p:nvPr/>
          </p:nvSpPr>
          <p:spPr>
            <a:xfrm>
              <a:off x="1379906" y="3532062"/>
              <a:ext cx="848044" cy="414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 err="1"/>
                <a:t>돌진형</a:t>
              </a:r>
              <a:endParaRPr lang="en-US" altLang="ko-KR" sz="1200" dirty="0"/>
            </a:p>
          </p:txBody>
        </p:sp>
        <p:sp>
          <p:nvSpPr>
            <p:cNvPr id="7" name="내용 개체 틀 4">
              <a:extLst>
                <a:ext uri="{FF2B5EF4-FFF2-40B4-BE49-F238E27FC236}">
                  <a16:creationId xmlns:a16="http://schemas.microsoft.com/office/drawing/2014/main" id="{87496232-8798-430C-BFC3-F5EC8E4C49EC}"/>
                </a:ext>
              </a:extLst>
            </p:cNvPr>
            <p:cNvSpPr txBox="1">
              <a:spLocks/>
            </p:cNvSpPr>
            <p:nvPr/>
          </p:nvSpPr>
          <p:spPr>
            <a:xfrm>
              <a:off x="2399867" y="3534306"/>
              <a:ext cx="848044" cy="4095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/>
                <a:t>마법형</a:t>
              </a:r>
              <a:endParaRPr lang="en-US" altLang="ko-KR" sz="1200" dirty="0"/>
            </a:p>
          </p:txBody>
        </p:sp>
        <p:sp>
          <p:nvSpPr>
            <p:cNvPr id="8" name="내용 개체 틀 4">
              <a:extLst>
                <a:ext uri="{FF2B5EF4-FFF2-40B4-BE49-F238E27FC236}">
                  <a16:creationId xmlns:a16="http://schemas.microsoft.com/office/drawing/2014/main" id="{BAF4CC6D-0ED8-4293-990B-067BB48E7A06}"/>
                </a:ext>
              </a:extLst>
            </p:cNvPr>
            <p:cNvSpPr txBox="1">
              <a:spLocks/>
            </p:cNvSpPr>
            <p:nvPr/>
          </p:nvSpPr>
          <p:spPr>
            <a:xfrm>
              <a:off x="1752851" y="4077323"/>
              <a:ext cx="1036578" cy="695200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/>
                <a:t>궁수</a:t>
              </a:r>
              <a:endParaRPr lang="en-US" altLang="ko-KR" sz="1200" dirty="0"/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CDE137AF-BCD8-4AD1-9A8F-BC5F0549034C}"/>
                </a:ext>
              </a:extLst>
            </p:cNvPr>
            <p:cNvSpPr/>
            <p:nvPr/>
          </p:nvSpPr>
          <p:spPr>
            <a:xfrm rot="19013963">
              <a:off x="1721206" y="3944418"/>
              <a:ext cx="360000" cy="36000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D7339E8B-5820-4B97-85F7-CA450CE557A7}"/>
                </a:ext>
              </a:extLst>
            </p:cNvPr>
            <p:cNvSpPr/>
            <p:nvPr/>
          </p:nvSpPr>
          <p:spPr>
            <a:xfrm rot="13032093">
              <a:off x="2457352" y="3920220"/>
              <a:ext cx="360000" cy="36000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73509388-0F8F-4E6E-885E-FCBE6E76E4A2}"/>
                </a:ext>
              </a:extLst>
            </p:cNvPr>
            <p:cNvSpPr/>
            <p:nvPr/>
          </p:nvSpPr>
          <p:spPr>
            <a:xfrm rot="19236610">
              <a:off x="2776636" y="3923529"/>
              <a:ext cx="360000" cy="36000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내용 개체 틀 4">
              <a:extLst>
                <a:ext uri="{FF2B5EF4-FFF2-40B4-BE49-F238E27FC236}">
                  <a16:creationId xmlns:a16="http://schemas.microsoft.com/office/drawing/2014/main" id="{87496232-8798-430C-BFC3-F5EC8E4C49EC}"/>
                </a:ext>
              </a:extLst>
            </p:cNvPr>
            <p:cNvSpPr txBox="1">
              <a:spLocks/>
            </p:cNvSpPr>
            <p:nvPr/>
          </p:nvSpPr>
          <p:spPr>
            <a:xfrm>
              <a:off x="3419827" y="3534306"/>
              <a:ext cx="848044" cy="40951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 err="1"/>
                <a:t>원거리형</a:t>
              </a:r>
              <a:endParaRPr lang="en-US" altLang="ko-KR" sz="1200" dirty="0"/>
            </a:p>
          </p:txBody>
        </p:sp>
        <p:sp>
          <p:nvSpPr>
            <p:cNvPr id="39" name="내용 개체 틀 4">
              <a:extLst>
                <a:ext uri="{FF2B5EF4-FFF2-40B4-BE49-F238E27FC236}">
                  <a16:creationId xmlns:a16="http://schemas.microsoft.com/office/drawing/2014/main" id="{BAF4CC6D-0ED8-4293-990B-067BB48E7A06}"/>
                </a:ext>
              </a:extLst>
            </p:cNvPr>
            <p:cNvSpPr txBox="1">
              <a:spLocks/>
            </p:cNvSpPr>
            <p:nvPr/>
          </p:nvSpPr>
          <p:spPr>
            <a:xfrm>
              <a:off x="2790702" y="4077323"/>
              <a:ext cx="1036578" cy="695200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/>
                <a:t>기사</a:t>
              </a:r>
              <a:endParaRPr lang="en-US" altLang="ko-KR" sz="1200" dirty="0"/>
            </a:p>
          </p:txBody>
        </p:sp>
        <p:sp>
          <p:nvSpPr>
            <p:cNvPr id="40" name="내용 개체 틀 4">
              <a:extLst>
                <a:ext uri="{FF2B5EF4-FFF2-40B4-BE49-F238E27FC236}">
                  <a16:creationId xmlns:a16="http://schemas.microsoft.com/office/drawing/2014/main" id="{BAF4CC6D-0ED8-4293-990B-067BB48E7A06}"/>
                </a:ext>
              </a:extLst>
            </p:cNvPr>
            <p:cNvSpPr txBox="1">
              <a:spLocks/>
            </p:cNvSpPr>
            <p:nvPr/>
          </p:nvSpPr>
          <p:spPr>
            <a:xfrm>
              <a:off x="3828553" y="4077323"/>
              <a:ext cx="990432" cy="695200"/>
            </a:xfrm>
            <a:prstGeom prst="diamond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/>
                <a:t>마법</a:t>
              </a:r>
              <a:endParaRPr lang="en-US" altLang="ko-KR" sz="1200" dirty="0"/>
            </a:p>
          </p:txBody>
        </p:sp>
        <p:sp>
          <p:nvSpPr>
            <p:cNvPr id="43" name="화살표: 아래쪽 9">
              <a:extLst>
                <a:ext uri="{FF2B5EF4-FFF2-40B4-BE49-F238E27FC236}">
                  <a16:creationId xmlns:a16="http://schemas.microsoft.com/office/drawing/2014/main" id="{D7339E8B-5820-4B97-85F7-CA450CE557A7}"/>
                </a:ext>
              </a:extLst>
            </p:cNvPr>
            <p:cNvSpPr/>
            <p:nvPr/>
          </p:nvSpPr>
          <p:spPr>
            <a:xfrm rot="12839404">
              <a:off x="3502793" y="3900961"/>
              <a:ext cx="360000" cy="36000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화살표: 아래쪽 10">
              <a:extLst>
                <a:ext uri="{FF2B5EF4-FFF2-40B4-BE49-F238E27FC236}">
                  <a16:creationId xmlns:a16="http://schemas.microsoft.com/office/drawing/2014/main" id="{73509388-0F8F-4E6E-885E-FCBE6E76E4A2}"/>
                </a:ext>
              </a:extLst>
            </p:cNvPr>
            <p:cNvSpPr/>
            <p:nvPr/>
          </p:nvSpPr>
          <p:spPr>
            <a:xfrm rot="19067134">
              <a:off x="3931642" y="3923529"/>
              <a:ext cx="360000" cy="36000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31" name="꺾인 연결선 30"/>
          <p:cNvCxnSpPr>
            <a:stCxn id="40" idx="2"/>
            <a:endCxn id="6" idx="1"/>
          </p:cNvCxnSpPr>
          <p:nvPr/>
        </p:nvCxnSpPr>
        <p:spPr>
          <a:xfrm rot="5400000" flipH="1">
            <a:off x="2335107" y="3183912"/>
            <a:ext cx="1033461" cy="2943863"/>
          </a:xfrm>
          <a:prstGeom prst="bentConnector4">
            <a:avLst>
              <a:gd name="adj1" fmla="val -22120"/>
              <a:gd name="adj2" fmla="val 10776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A53D0389-5AD3-4B05-AA87-D26962EA7398}"/>
              </a:ext>
            </a:extLst>
          </p:cNvPr>
          <p:cNvSpPr txBox="1">
            <a:spLocks/>
          </p:cNvSpPr>
          <p:nvPr/>
        </p:nvSpPr>
        <p:spPr>
          <a:xfrm>
            <a:off x="226695" y="3428560"/>
            <a:ext cx="4633836" cy="38725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 err="1"/>
              <a:t>보스종류와</a:t>
            </a:r>
            <a:r>
              <a:rPr lang="ko-KR" altLang="en-US" sz="1200" dirty="0"/>
              <a:t> 캐릭터 직업 간</a:t>
            </a:r>
            <a:r>
              <a:rPr lang="en-US" altLang="ko-KR" sz="1200" dirty="0"/>
              <a:t> </a:t>
            </a:r>
            <a:r>
              <a:rPr lang="ko-KR" altLang="en-US" sz="1200" dirty="0"/>
              <a:t>상성</a:t>
            </a:r>
            <a:r>
              <a:rPr lang="en-US" altLang="ko-KR" sz="1200" dirty="0"/>
              <a:t>(</a:t>
            </a:r>
            <a:r>
              <a:rPr lang="ko-KR" altLang="en-US" sz="1200" dirty="0"/>
              <a:t>화살표 방향의 보스</a:t>
            </a:r>
            <a:r>
              <a:rPr lang="en-US" altLang="ko-KR" sz="1200" dirty="0"/>
              <a:t>,</a:t>
            </a:r>
            <a:r>
              <a:rPr lang="ko-KR" altLang="en-US" sz="1200" dirty="0"/>
              <a:t>직업에 </a:t>
            </a:r>
            <a:r>
              <a:rPr lang="ko-KR" altLang="en-US" sz="1200" dirty="0" err="1"/>
              <a:t>추가데미지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638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B74674A-2E32-4E0A-A8D8-C0F67B6EA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694" y="461874"/>
            <a:ext cx="11752634" cy="432738"/>
          </a:xfrm>
        </p:spPr>
        <p:txBody>
          <a:bodyPr/>
          <a:lstStyle/>
          <a:p>
            <a:r>
              <a:rPr lang="ko-KR" altLang="en-US" dirty="0"/>
              <a:t>주요 시스템 캐릭터</a:t>
            </a:r>
            <a:endParaRPr 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DB632544-BC01-40F9-A735-17561DA102EE}"/>
              </a:ext>
            </a:extLst>
          </p:cNvPr>
          <p:cNvSpPr txBox="1">
            <a:spLocks/>
          </p:cNvSpPr>
          <p:nvPr/>
        </p:nvSpPr>
        <p:spPr>
          <a:xfrm>
            <a:off x="5320375" y="890585"/>
            <a:ext cx="5273529" cy="159458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챕터</a:t>
            </a:r>
            <a:r>
              <a:rPr lang="en-US" altLang="ko-KR" sz="1200" dirty="0"/>
              <a:t>1. (</a:t>
            </a:r>
            <a:r>
              <a:rPr lang="ko-KR" altLang="en-US" sz="1200" dirty="0"/>
              <a:t>챕터 이름</a:t>
            </a:r>
            <a:r>
              <a:rPr lang="en-US" altLang="ko-KR" sz="1200" dirty="0"/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3DDE91-59D8-4237-980D-5E2AC295F753}"/>
              </a:ext>
            </a:extLst>
          </p:cNvPr>
          <p:cNvGrpSpPr/>
          <p:nvPr/>
        </p:nvGrpSpPr>
        <p:grpSpPr>
          <a:xfrm>
            <a:off x="8870930" y="824120"/>
            <a:ext cx="675101" cy="786990"/>
            <a:chOff x="914915" y="2755828"/>
            <a:chExt cx="675101" cy="78699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A0A61F-6608-4CE2-994B-D8FB912D49D4}"/>
                </a:ext>
              </a:extLst>
            </p:cNvPr>
            <p:cNvSpPr/>
            <p:nvPr/>
          </p:nvSpPr>
          <p:spPr>
            <a:xfrm rot="10800000" flipV="1">
              <a:off x="914915" y="2839845"/>
              <a:ext cx="675100" cy="6942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F5F0229-8E71-43D5-9D6D-A1EF95D46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914915" y="2755828"/>
              <a:ext cx="675101" cy="786990"/>
            </a:xfrm>
            <a:prstGeom prst="rect">
              <a:avLst/>
            </a:prstGeom>
          </p:spPr>
        </p:pic>
      </p:grpSp>
      <p:cxnSp>
        <p:nvCxnSpPr>
          <p:cNvPr id="16" name="직선 화살표 연결선 47">
            <a:extLst>
              <a:ext uri="{FF2B5EF4-FFF2-40B4-BE49-F238E27FC236}">
                <a16:creationId xmlns:a16="http://schemas.microsoft.com/office/drawing/2014/main" id="{432A61F8-B2E9-49DC-BCE5-0D0E2F6E424C}"/>
              </a:ext>
            </a:extLst>
          </p:cNvPr>
          <p:cNvCxnSpPr>
            <a:cxnSpLocks/>
            <a:stCxn id="26" idx="0"/>
            <a:endCxn id="13" idx="2"/>
          </p:cNvCxnSpPr>
          <p:nvPr/>
        </p:nvCxnSpPr>
        <p:spPr>
          <a:xfrm rot="5400000" flipH="1" flipV="1">
            <a:off x="9114459" y="1682449"/>
            <a:ext cx="165360" cy="2268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982BE4-0AC7-4CDD-A1E6-B5FF0D2CE5A4}"/>
              </a:ext>
            </a:extLst>
          </p:cNvPr>
          <p:cNvGrpSpPr/>
          <p:nvPr/>
        </p:nvGrpSpPr>
        <p:grpSpPr>
          <a:xfrm>
            <a:off x="5567636" y="1776470"/>
            <a:ext cx="4779006" cy="577585"/>
            <a:chOff x="302304" y="1612035"/>
            <a:chExt cx="4779006" cy="577585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553B562-194E-41FB-BD1B-D2654B20693A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916823" y="1896195"/>
              <a:ext cx="408784" cy="17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290B4B82-9B05-4197-A9ED-99622C7F6B6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1360734" y="1900828"/>
              <a:ext cx="648743" cy="17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577384D-DF4C-4261-B04C-97CB8FE5D173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>
              <a:off x="2623996" y="1900828"/>
              <a:ext cx="13562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CA572B8-44DD-413E-874E-98552B9875E2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3374139" y="1899044"/>
              <a:ext cx="361032" cy="17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0EFED09-B149-4017-ACDF-86377E6FEFE0}"/>
                </a:ext>
              </a:extLst>
            </p:cNvPr>
            <p:cNvGrpSpPr/>
            <p:nvPr/>
          </p:nvGrpSpPr>
          <p:grpSpPr>
            <a:xfrm>
              <a:off x="302304" y="1612035"/>
              <a:ext cx="4779006" cy="577585"/>
              <a:chOff x="403738" y="1581555"/>
              <a:chExt cx="4779006" cy="57758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4F21562-6F6D-4F2B-AC30-693747A12DB5}"/>
                  </a:ext>
                </a:extLst>
              </p:cNvPr>
              <p:cNvSpPr/>
              <p:nvPr/>
            </p:nvSpPr>
            <p:spPr>
              <a:xfrm>
                <a:off x="2110911" y="1672849"/>
                <a:ext cx="614519" cy="3949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1-3</a:t>
                </a: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524625F-8E50-45DB-B996-0CB42FF8EFCA}"/>
                  </a:ext>
                </a:extLst>
              </p:cNvPr>
              <p:cNvSpPr/>
              <p:nvPr/>
            </p:nvSpPr>
            <p:spPr>
              <a:xfrm>
                <a:off x="2861054" y="1672849"/>
                <a:ext cx="614519" cy="3949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1-4</a:t>
                </a:r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EC392CAC-8AD8-444E-A2C1-99F4694DC134}"/>
                  </a:ext>
                </a:extLst>
              </p:cNvPr>
              <p:cNvSpPr/>
              <p:nvPr/>
            </p:nvSpPr>
            <p:spPr>
              <a:xfrm>
                <a:off x="3611197" y="1581555"/>
                <a:ext cx="821406" cy="577585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1-5</a:t>
                </a:r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4FD5E3AF-9630-4605-A952-72EDC7EA4241}"/>
                  </a:ext>
                </a:extLst>
              </p:cNvPr>
              <p:cNvSpPr/>
              <p:nvPr/>
            </p:nvSpPr>
            <p:spPr>
              <a:xfrm>
                <a:off x="1153881" y="1581555"/>
                <a:ext cx="821406" cy="577585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1-2</a:t>
                </a: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142B65F-C474-4A64-9433-23E7A9177DF2}"/>
                  </a:ext>
                </a:extLst>
              </p:cNvPr>
              <p:cNvSpPr/>
              <p:nvPr/>
            </p:nvSpPr>
            <p:spPr>
              <a:xfrm>
                <a:off x="403738" y="1668216"/>
                <a:ext cx="614519" cy="3949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1-1</a:t>
                </a: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490CFE7-2671-4E3C-9DB9-9328DD021032}"/>
                  </a:ext>
                </a:extLst>
              </p:cNvPr>
              <p:cNvSpPr/>
              <p:nvPr/>
            </p:nvSpPr>
            <p:spPr>
              <a:xfrm>
                <a:off x="4568225" y="1674634"/>
                <a:ext cx="614519" cy="3949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ysClr val="windowText" lastClr="000000"/>
                    </a:solidFill>
                  </a:rPr>
                  <a:t>1-4</a:t>
                </a:r>
              </a:p>
            </p:txBody>
          </p:sp>
        </p:grp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7CA285E6-EB39-48BE-8686-C50A092B6C48}"/>
                </a:ext>
              </a:extLst>
            </p:cNvPr>
            <p:cNvCxnSpPr>
              <a:cxnSpLocks/>
              <a:stCxn id="26" idx="3"/>
              <a:endCxn id="29" idx="2"/>
            </p:cNvCxnSpPr>
            <p:nvPr/>
          </p:nvCxnSpPr>
          <p:spPr>
            <a:xfrm>
              <a:off x="4331169" y="1900828"/>
              <a:ext cx="135622" cy="17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내용 개체 틀 4">
            <a:extLst>
              <a:ext uri="{FF2B5EF4-FFF2-40B4-BE49-F238E27FC236}">
                <a16:creationId xmlns:a16="http://schemas.microsoft.com/office/drawing/2014/main" id="{1E4B9CD3-64BB-422F-A9E7-71A9FF6780AE}"/>
              </a:ext>
            </a:extLst>
          </p:cNvPr>
          <p:cNvSpPr txBox="1">
            <a:spLocks/>
          </p:cNvSpPr>
          <p:nvPr/>
        </p:nvSpPr>
        <p:spPr>
          <a:xfrm>
            <a:off x="5317032" y="2487074"/>
            <a:ext cx="5273529" cy="4550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메인 스테이지 진행 중 보스 스테이지를 최초 클리어 했을 때 획득</a:t>
            </a:r>
            <a:endParaRPr lang="en-US" altLang="ko-KR" sz="1200" dirty="0"/>
          </a:p>
        </p:txBody>
      </p:sp>
      <p:sp>
        <p:nvSpPr>
          <p:cNvPr id="35" name="내용 개체 틀 4">
            <a:extLst>
              <a:ext uri="{FF2B5EF4-FFF2-40B4-BE49-F238E27FC236}">
                <a16:creationId xmlns:a16="http://schemas.microsoft.com/office/drawing/2014/main" id="{FB828232-DC45-48E4-A861-C4C269CE9B04}"/>
              </a:ext>
            </a:extLst>
          </p:cNvPr>
          <p:cNvSpPr txBox="1">
            <a:spLocks/>
          </p:cNvSpPr>
          <p:nvPr/>
        </p:nvSpPr>
        <p:spPr>
          <a:xfrm>
            <a:off x="226693" y="890586"/>
            <a:ext cx="5090339" cy="205154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캐릭터 획득 방법은 크게 두 가지</a:t>
            </a:r>
            <a:r>
              <a:rPr lang="en-US" altLang="ko-KR" dirty="0"/>
              <a:t>. </a:t>
            </a:r>
          </a:p>
          <a:p>
            <a:pPr>
              <a:buAutoNum type="arabicPeriod"/>
            </a:pPr>
            <a:r>
              <a:rPr lang="ko-KR" altLang="en-US" dirty="0"/>
              <a:t>메인 스테이지를 클리어 하여 캐릭터가 해금</a:t>
            </a:r>
            <a:endParaRPr lang="en-US" altLang="ko-KR" dirty="0"/>
          </a:p>
          <a:p>
            <a:pPr>
              <a:buAutoNum type="arabicPeriod"/>
            </a:pPr>
            <a:r>
              <a:rPr lang="ko-KR" altLang="en-US" dirty="0"/>
              <a:t>루트 박스</a:t>
            </a:r>
            <a:r>
              <a:rPr lang="en-US" altLang="ko-KR" sz="1200" dirty="0"/>
              <a:t>(1)</a:t>
            </a:r>
            <a:r>
              <a:rPr lang="ko-KR" altLang="en-US" dirty="0"/>
              <a:t>를 통해 획득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일정 수준의 캐릭터는 메인 스테이지를 진행하여 얻게 하고</a:t>
            </a:r>
            <a:r>
              <a:rPr lang="en-US" altLang="ko-KR" dirty="0"/>
              <a:t>, </a:t>
            </a:r>
            <a:r>
              <a:rPr lang="ko-KR" altLang="en-US" dirty="0"/>
              <a:t>나머지 캐릭터는 루트 박스를 통해 획득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19C81-98FB-4142-B766-98BEB017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11" b="94081" l="2700" r="97800">
                        <a14:foregroundMark x1="49600" y1="8930" x2="49600" y2="8930"/>
                        <a14:foregroundMark x1="56100" y1="14123" x2="56100" y2="14123"/>
                        <a14:foregroundMark x1="43900" y1="15576" x2="43900" y2="15576"/>
                        <a14:foregroundMark x1="62300" y1="15888" x2="62300" y2="15888"/>
                        <a14:foregroundMark x1="75700" y1="19626" x2="75700" y2="19626"/>
                        <a14:foregroundMark x1="78400" y1="21495" x2="78400" y2="21495"/>
                        <a14:foregroundMark x1="76000" y1="20976" x2="76000" y2="20976"/>
                        <a14:foregroundMark x1="71800" y1="19626" x2="71800" y2="19626"/>
                        <a14:foregroundMark x1="58700" y1="19626" x2="58700" y2="19626"/>
                        <a14:foregroundMark x1="44500" y1="18899" x2="44500" y2="18899"/>
                        <a14:foregroundMark x1="48600" y1="17030" x2="48600" y2="17030"/>
                        <a14:foregroundMark x1="51400" y1="21495" x2="51400" y2="21495"/>
                        <a14:foregroundMark x1="55700" y1="19626" x2="55700" y2="19626"/>
                        <a14:foregroundMark x1="52700" y1="17445" x2="52700" y2="17445"/>
                        <a14:foregroundMark x1="51800" y1="18692" x2="51800" y2="18692"/>
                        <a14:foregroundMark x1="43000" y1="19211" x2="43000" y2="19211"/>
                        <a14:foregroundMark x1="59100" y1="16822" x2="59100" y2="16822"/>
                        <a14:foregroundMark x1="59300" y1="15576" x2="59300" y2="15576"/>
                        <a14:foregroundMark x1="26300" y1="17757" x2="26300" y2="17757"/>
                        <a14:foregroundMark x1="28400" y1="17030" x2="28400" y2="17030"/>
                        <a14:foregroundMark x1="74400" y1="19211" x2="74400" y2="19211"/>
                        <a14:foregroundMark x1="73700" y1="18484" x2="73700" y2="18484"/>
                        <a14:foregroundMark x1="65200" y1="16096" x2="65200" y2="16096"/>
                        <a14:foregroundMark x1="67100" y1="16719" x2="67100" y2="16719"/>
                        <a14:foregroundMark x1="68900" y1="16719" x2="68900" y2="16719"/>
                        <a14:foregroundMark x1="86900" y1="23364" x2="86900" y2="23364"/>
                        <a14:foregroundMark x1="89200" y1="24091" x2="89200" y2="2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76" y="3145386"/>
            <a:ext cx="1389062" cy="133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B0021946-F95A-44AB-B5EB-8558279C6BB0}"/>
              </a:ext>
            </a:extLst>
          </p:cNvPr>
          <p:cNvSpPr txBox="1">
            <a:spLocks/>
          </p:cNvSpPr>
          <p:nvPr/>
        </p:nvSpPr>
        <p:spPr>
          <a:xfrm>
            <a:off x="226693" y="2942133"/>
            <a:ext cx="1957777" cy="174416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루트 박스</a:t>
            </a:r>
            <a:r>
              <a:rPr lang="en-US" altLang="ko-KR" sz="1200" dirty="0"/>
              <a:t>(</a:t>
            </a:r>
            <a:r>
              <a:rPr lang="ko-KR" altLang="en-US" sz="1200" dirty="0"/>
              <a:t>예시 이미지</a:t>
            </a:r>
            <a:r>
              <a:rPr lang="en-US" altLang="ko-KR" sz="1200" dirty="0"/>
              <a:t>)</a:t>
            </a:r>
          </a:p>
        </p:txBody>
      </p:sp>
      <p:sp>
        <p:nvSpPr>
          <p:cNvPr id="40" name="내용 개체 틀 4">
            <a:extLst>
              <a:ext uri="{FF2B5EF4-FFF2-40B4-BE49-F238E27FC236}">
                <a16:creationId xmlns:a16="http://schemas.microsoft.com/office/drawing/2014/main" id="{5828F7BE-C077-4385-83C5-C1001643B549}"/>
              </a:ext>
            </a:extLst>
          </p:cNvPr>
          <p:cNvSpPr txBox="1">
            <a:spLocks/>
          </p:cNvSpPr>
          <p:nvPr/>
        </p:nvSpPr>
        <p:spPr>
          <a:xfrm>
            <a:off x="2184470" y="2940149"/>
            <a:ext cx="4704520" cy="8818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ko-KR" altLang="en-US" sz="1200" dirty="0"/>
              <a:t>스테이지 클리어를 통해 획득 한 재화나 유료 재화를 통해 구매</a:t>
            </a:r>
            <a:r>
              <a:rPr lang="en-US" altLang="ko-KR" sz="1200" dirty="0"/>
              <a:t>.</a:t>
            </a:r>
          </a:p>
          <a:p>
            <a:pPr>
              <a:buAutoNum type="arabicPeriod"/>
            </a:pPr>
            <a:r>
              <a:rPr lang="ko-KR" altLang="en-US" sz="1200" dirty="0"/>
              <a:t>루트 박스의 목록에 포함 된 캐릭터</a:t>
            </a:r>
            <a:r>
              <a:rPr lang="en-US" altLang="ko-KR" sz="1200" dirty="0"/>
              <a:t>, </a:t>
            </a:r>
            <a:r>
              <a:rPr lang="ko-KR" altLang="en-US" sz="1200" dirty="0"/>
              <a:t>장비 중 한 가지를 획득</a:t>
            </a:r>
            <a:r>
              <a:rPr lang="en-US" altLang="ko-KR" sz="1200" dirty="0"/>
              <a:t>.</a:t>
            </a:r>
          </a:p>
        </p:txBody>
      </p:sp>
      <p:sp>
        <p:nvSpPr>
          <p:cNvPr id="41" name="내용 개체 틀 4">
            <a:extLst>
              <a:ext uri="{FF2B5EF4-FFF2-40B4-BE49-F238E27FC236}">
                <a16:creationId xmlns:a16="http://schemas.microsoft.com/office/drawing/2014/main" id="{052C09AF-CCFE-4D09-8671-AC30522B49D2}"/>
              </a:ext>
            </a:extLst>
          </p:cNvPr>
          <p:cNvSpPr txBox="1">
            <a:spLocks/>
          </p:cNvSpPr>
          <p:nvPr/>
        </p:nvSpPr>
        <p:spPr>
          <a:xfrm>
            <a:off x="226693" y="4686300"/>
            <a:ext cx="11738614" cy="174416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메인 스테이지를 통해 획득 하는 캐릭터는 조작 난이도와 성능</a:t>
            </a:r>
            <a:r>
              <a:rPr lang="en-US" altLang="ko-KR" dirty="0"/>
              <a:t>, </a:t>
            </a:r>
            <a:r>
              <a:rPr lang="ko-KR" altLang="en-US" dirty="0"/>
              <a:t>직업 등을 고려 하여 지급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루트 박스는 캐릭터 수집과 육성을 주로 하는 특성상 주요 </a:t>
            </a:r>
            <a:r>
              <a:rPr lang="en-US" altLang="ko-KR" dirty="0"/>
              <a:t>BM.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52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72CF9FC-4877-4F8E-A4C5-0C10A4FCA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주요 시스템 캐릭터 </a:t>
            </a:r>
            <a:endParaRPr lang="en-US" dirty="0"/>
          </a:p>
        </p:txBody>
      </p:sp>
      <p:graphicFrame>
        <p:nvGraphicFramePr>
          <p:cNvPr id="64" name="표 64">
            <a:extLst>
              <a:ext uri="{FF2B5EF4-FFF2-40B4-BE49-F238E27FC236}">
                <a16:creationId xmlns:a16="http://schemas.microsoft.com/office/drawing/2014/main" id="{819690ED-39FA-4820-BEBB-01C6DB148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87016"/>
              </p:ext>
            </p:extLst>
          </p:nvPr>
        </p:nvGraphicFramePr>
        <p:xfrm>
          <a:off x="212672" y="1745513"/>
          <a:ext cx="11766656" cy="4953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587">
                  <a:extLst>
                    <a:ext uri="{9D8B030D-6E8A-4147-A177-3AD203B41FA5}">
                      <a16:colId xmlns:a16="http://schemas.microsoft.com/office/drawing/2014/main" val="777524155"/>
                    </a:ext>
                  </a:extLst>
                </a:gridCol>
                <a:gridCol w="4835478">
                  <a:extLst>
                    <a:ext uri="{9D8B030D-6E8A-4147-A177-3AD203B41FA5}">
                      <a16:colId xmlns:a16="http://schemas.microsoft.com/office/drawing/2014/main" val="1592296745"/>
                    </a:ext>
                  </a:extLst>
                </a:gridCol>
                <a:gridCol w="5723591">
                  <a:extLst>
                    <a:ext uri="{9D8B030D-6E8A-4147-A177-3AD203B41FA5}">
                      <a16:colId xmlns:a16="http://schemas.microsoft.com/office/drawing/2014/main" val="1294092771"/>
                    </a:ext>
                  </a:extLst>
                </a:gridCol>
              </a:tblGrid>
              <a:tr h="1735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종류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의도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428738"/>
                  </a:ext>
                </a:extLst>
              </a:tr>
              <a:tr h="6598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레벨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스테이지 결과에 따라 경험치 획득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레벨에 따라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능력치 자동 상승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캐릭터를 육성하기 위해 스테이지를 계속 돌게 만드는 요소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능력치 분배에 따른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복잡함을 줄이고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같은 캐릭터를 여러 번 획득 하지 않아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같은 캐릭터를 여러 개 육성 할 수 없기 때문에 능력치 분배는 자동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27835"/>
                  </a:ext>
                </a:extLst>
              </a:tr>
              <a:tr h="503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기사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궁수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마법사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성직자 로 나뉨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직업 별로 착용 가능 한 무기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장비 제한 존재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각 직업 별로 주요 능력치가 있으며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레벨로 상승한 능력치에 퍼센트로 보너스 능력치 부여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능력치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사용 가능한 무기 등으로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직업 별 차별화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647989"/>
                  </a:ext>
                </a:extLst>
              </a:tr>
              <a:tr h="214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체력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피격 시 받는 데미지 만큼 감소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모두 닳으면 사망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스테이지의 단계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수준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얼마나 실수 해도 되는지에 관여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651824"/>
                  </a:ext>
                </a:extLst>
              </a:tr>
              <a:tr h="214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공격력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공격 시 주는 데미지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스테이지의 단계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수준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67515"/>
                  </a:ext>
                </a:extLst>
              </a:tr>
              <a:tr h="6598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공격 속도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초당 공격 회수모든 캐릭터는 초당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회 이상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러닝 구간에서는 초당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회 간격을 기준으로 몬스터가 배치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 )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DPS(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초당 데미지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수준에 관여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전투 구간에서 보스가 방어하거나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회피하는 타이밍 등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공격 시 타이밍을 잘못 맞췄을 때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실수를 복구 하는 정도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719985"/>
                  </a:ext>
                </a:extLst>
              </a:tr>
              <a:tr h="214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방어력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피격 시 받는 데미지가 해당 수치 만큼 감소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+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러닝 구간에서 몬스터와 부딪힐 때 몬스터에게 주는 데미지 증가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체력의 효율 상승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러닝 단계에서 실수에 대해 복구하는 정도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스테이지 단계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수준과 관련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78827"/>
                  </a:ext>
                </a:extLst>
              </a:tr>
              <a:tr h="214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이동속도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빠름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느림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단계로 구분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직업 별 난이도 외 에도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캐릭터 마다 조작 난이도 설정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하기 위해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762502"/>
                  </a:ext>
                </a:extLst>
              </a:tr>
              <a:tr h="214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그로기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공격 시 데미지에 비례해 그로기 게이지를 쌓음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근접 캐릭터는 공격 할 기회가  적거나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데미지가 낮기 때문에 보조 하기 위한 능력치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85092"/>
                  </a:ext>
                </a:extLst>
              </a:tr>
              <a:tr h="214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스킬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패시브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조건 스킬로 구분 됨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캐릭터 마다 다른 스킬을 가짐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각 캐릭터 별 가장 큰 차별화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309665"/>
                  </a:ext>
                </a:extLst>
              </a:tr>
            </a:tbl>
          </a:graphicData>
        </a:graphic>
      </p:graphicFrame>
      <p:sp>
        <p:nvSpPr>
          <p:cNvPr id="65" name="내용 개체 틀 4">
            <a:extLst>
              <a:ext uri="{FF2B5EF4-FFF2-40B4-BE49-F238E27FC236}">
                <a16:creationId xmlns:a16="http://schemas.microsoft.com/office/drawing/2014/main" id="{128E7DF5-B533-4FCE-9151-992CD60FB5C0}"/>
              </a:ext>
            </a:extLst>
          </p:cNvPr>
          <p:cNvSpPr txBox="1">
            <a:spLocks/>
          </p:cNvSpPr>
          <p:nvPr/>
        </p:nvSpPr>
        <p:spPr>
          <a:xfrm>
            <a:off x="1491916" y="894613"/>
            <a:ext cx="10473389" cy="8509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전체적인 의도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캐릭터는 </a:t>
            </a:r>
            <a:r>
              <a:rPr lang="en-US" altLang="ko-KR" sz="1200" dirty="0"/>
              <a:t>4</a:t>
            </a:r>
            <a:r>
              <a:rPr lang="ko-KR" altLang="en-US" sz="1200" dirty="0"/>
              <a:t>가지 직업으로 구분</a:t>
            </a:r>
            <a:r>
              <a:rPr lang="en-US" altLang="ko-KR" sz="1200" dirty="0"/>
              <a:t>.</a:t>
            </a:r>
            <a:r>
              <a:rPr lang="ko-KR" altLang="en-US" sz="1200" dirty="0"/>
              <a:t> 직업 별  플레이 스타일과 특징이 존재</a:t>
            </a:r>
            <a:r>
              <a:rPr lang="en-US" altLang="ko-KR" sz="1200" dirty="0"/>
              <a:t>. </a:t>
            </a:r>
            <a:r>
              <a:rPr lang="ko-KR" altLang="en-US" sz="1200" dirty="0"/>
              <a:t>특징은 </a:t>
            </a:r>
            <a:r>
              <a:rPr lang="ko-KR" altLang="en-US" sz="1200" b="1" dirty="0">
                <a:solidFill>
                  <a:srgbClr val="FF0000"/>
                </a:solidFill>
              </a:rPr>
              <a:t>능력치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장착 가능한 무기 차별화 등으로 구현 됨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9F0F8A0-3120-487A-8478-C02B087505FA}"/>
              </a:ext>
            </a:extLst>
          </p:cNvPr>
          <p:cNvGrpSpPr/>
          <p:nvPr/>
        </p:nvGrpSpPr>
        <p:grpSpPr>
          <a:xfrm>
            <a:off x="287518" y="879473"/>
            <a:ext cx="1204398" cy="850900"/>
            <a:chOff x="7010402" y="3324414"/>
            <a:chExt cx="3499390" cy="2742269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CC206696-8718-4C85-B369-F26168E7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42BA866-83C9-4316-A3BE-6807B17DE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872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560E519D-B110-4E2C-A45D-710C3EC33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013" y="461963"/>
            <a:ext cx="11752262" cy="433387"/>
          </a:xfrm>
        </p:spPr>
        <p:txBody>
          <a:bodyPr/>
          <a:lstStyle/>
          <a:p>
            <a:r>
              <a:rPr lang="ko-KR" altLang="en-US" dirty="0"/>
              <a:t>주요 시스템 장비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3D63D9-9831-458E-947F-889D37707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1" y="1057977"/>
            <a:ext cx="762000" cy="1219200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5670FEE-E79F-4463-B6BE-B0F36E92FDEE}"/>
              </a:ext>
            </a:extLst>
          </p:cNvPr>
          <p:cNvSpPr txBox="1">
            <a:spLocks/>
          </p:cNvSpPr>
          <p:nvPr/>
        </p:nvSpPr>
        <p:spPr>
          <a:xfrm>
            <a:off x="1491916" y="894613"/>
            <a:ext cx="10473389" cy="85718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전체적인 의도</a:t>
            </a:r>
            <a:r>
              <a:rPr lang="en-US" altLang="ko-KR" sz="1200" dirty="0"/>
              <a:t>: </a:t>
            </a:r>
            <a:r>
              <a:rPr lang="ko-KR" altLang="en-US" sz="1200" dirty="0"/>
              <a:t>무기는 캐릭터를 육성 하며 얻는 능력치 이외의 부분을 증가시킴</a:t>
            </a:r>
            <a:r>
              <a:rPr lang="en-US" altLang="ko-KR" sz="1200" dirty="0"/>
              <a:t>.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dirty="0"/>
              <a:t>크게 무기</a:t>
            </a:r>
            <a:r>
              <a:rPr lang="en-US" altLang="ko-KR" sz="1200" dirty="0"/>
              <a:t>/</a:t>
            </a:r>
            <a:r>
              <a:rPr lang="ko-KR" altLang="en-US" sz="1200" dirty="0"/>
              <a:t>방어구로 구분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무기의 경우 </a:t>
            </a:r>
            <a:endParaRPr lang="en-US" altLang="ko-KR" sz="12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802FF90-7F3C-446D-9CF6-8231F4B98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483072"/>
              </p:ext>
            </p:extLst>
          </p:nvPr>
        </p:nvGraphicFramePr>
        <p:xfrm>
          <a:off x="1491916" y="1751798"/>
          <a:ext cx="2006048" cy="5360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024">
                  <a:extLst>
                    <a:ext uri="{9D8B030D-6E8A-4147-A177-3AD203B41FA5}">
                      <a16:colId xmlns:a16="http://schemas.microsoft.com/office/drawing/2014/main" val="1868691248"/>
                    </a:ext>
                  </a:extLst>
                </a:gridCol>
                <a:gridCol w="1003024">
                  <a:extLst>
                    <a:ext uri="{9D8B030D-6E8A-4147-A177-3AD203B41FA5}">
                      <a16:colId xmlns:a16="http://schemas.microsoft.com/office/drawing/2014/main" val="3239606499"/>
                    </a:ext>
                  </a:extLst>
                </a:gridCol>
              </a:tblGrid>
              <a:tr h="6425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 능력치 종류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32275"/>
                  </a:ext>
                </a:extLst>
              </a:tr>
              <a:tr h="579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등급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15576"/>
                  </a:ext>
                </a:extLst>
              </a:tr>
              <a:tr h="4423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직업 제한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116809"/>
                  </a:ext>
                </a:extLst>
              </a:tr>
              <a:tr h="3323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공격력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259772"/>
                  </a:ext>
                </a:extLst>
              </a:tr>
              <a:tr h="579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공격 속도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149890"/>
                  </a:ext>
                </a:extLst>
              </a:tr>
              <a:tr h="3323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방어력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912621"/>
                  </a:ext>
                </a:extLst>
              </a:tr>
              <a:tr h="3323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51593"/>
                  </a:ext>
                </a:extLst>
              </a:tr>
              <a:tr h="3323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3621"/>
                  </a:ext>
                </a:extLst>
              </a:tr>
              <a:tr h="3323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217120"/>
                  </a:ext>
                </a:extLst>
              </a:tr>
              <a:tr h="3323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659614"/>
                  </a:ext>
                </a:extLst>
              </a:tr>
              <a:tr h="3323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236087"/>
                  </a:ext>
                </a:extLst>
              </a:tr>
              <a:tr h="3323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그로기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16577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E3A7F86-49FE-4501-AC14-21130E650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64023"/>
              </p:ext>
            </p:extLst>
          </p:nvPr>
        </p:nvGraphicFramePr>
        <p:xfrm>
          <a:off x="4110715" y="2277177"/>
          <a:ext cx="4475020" cy="3324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510">
                  <a:extLst>
                    <a:ext uri="{9D8B030D-6E8A-4147-A177-3AD203B41FA5}">
                      <a16:colId xmlns:a16="http://schemas.microsoft.com/office/drawing/2014/main" val="1868691248"/>
                    </a:ext>
                  </a:extLst>
                </a:gridCol>
                <a:gridCol w="2237510">
                  <a:extLst>
                    <a:ext uri="{9D8B030D-6E8A-4147-A177-3AD203B41FA5}">
                      <a16:colId xmlns:a16="http://schemas.microsoft.com/office/drawing/2014/main" val="2633264788"/>
                    </a:ext>
                  </a:extLst>
                </a:gridCol>
              </a:tblGrid>
              <a:tr h="2955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 능력치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32275"/>
                  </a:ext>
                </a:extLst>
              </a:tr>
              <a:tr h="4883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116809"/>
                  </a:ext>
                </a:extLst>
              </a:tr>
              <a:tr h="3668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910405"/>
                  </a:ext>
                </a:extLst>
              </a:tr>
              <a:tr h="3668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259772"/>
                  </a:ext>
                </a:extLst>
              </a:tr>
              <a:tr h="6397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149890"/>
                  </a:ext>
                </a:extLst>
              </a:tr>
              <a:tr h="3668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912621"/>
                  </a:ext>
                </a:extLst>
              </a:tr>
              <a:tr h="3668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52677"/>
                  </a:ext>
                </a:extLst>
              </a:tr>
              <a:tr h="3668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165775"/>
                  </a:ext>
                </a:extLst>
              </a:tr>
            </a:tbl>
          </a:graphicData>
        </a:graphic>
      </p:graphicFrame>
      <p:sp>
        <p:nvSpPr>
          <p:cNvPr id="8" name="십자형 7">
            <a:extLst>
              <a:ext uri="{FF2B5EF4-FFF2-40B4-BE49-F238E27FC236}">
                <a16:creationId xmlns:a16="http://schemas.microsoft.com/office/drawing/2014/main" id="{A9D21D1F-14F4-49D9-8993-1A7760E4F109}"/>
              </a:ext>
            </a:extLst>
          </p:cNvPr>
          <p:cNvSpPr/>
          <p:nvPr/>
        </p:nvSpPr>
        <p:spPr>
          <a:xfrm>
            <a:off x="8403218" y="3039177"/>
            <a:ext cx="683394" cy="779646"/>
          </a:xfrm>
          <a:prstGeom prst="plus">
            <a:avLst>
              <a:gd name="adj" fmla="val 37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56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5F24FA-B6A6-4977-8070-7CAFD7A46B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주요 시스템 스킬</a:t>
            </a:r>
            <a:endParaRPr 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B141C3C6-F96E-48A6-A882-69EDAA43D634}"/>
              </a:ext>
            </a:extLst>
          </p:cNvPr>
          <p:cNvSpPr txBox="1">
            <a:spLocks/>
          </p:cNvSpPr>
          <p:nvPr/>
        </p:nvSpPr>
        <p:spPr>
          <a:xfrm>
            <a:off x="212672" y="894612"/>
            <a:ext cx="11780678" cy="4327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각 캐릭터 별로  조건부 스킬이나 패시브 스킬 중 하나의 스킬을 가지며</a:t>
            </a:r>
            <a:r>
              <a:rPr lang="en-US" altLang="ko-KR" sz="1200" dirty="0"/>
              <a:t>, </a:t>
            </a:r>
            <a:r>
              <a:rPr lang="ko-KR" altLang="en-US" sz="1200" dirty="0"/>
              <a:t>중복 되는 스킬 없음</a:t>
            </a:r>
            <a:r>
              <a:rPr lang="en-US" altLang="ko-KR" sz="1200" dirty="0"/>
              <a:t>. </a:t>
            </a:r>
            <a:r>
              <a:rPr lang="ko-KR" altLang="en-US" sz="1200" dirty="0"/>
              <a:t>캐릭터 간 가장 큰 차별화 부분</a:t>
            </a:r>
            <a:r>
              <a:rPr lang="en-US" altLang="ko-KR" sz="1200" dirty="0"/>
              <a:t>.</a:t>
            </a:r>
          </a:p>
        </p:txBody>
      </p:sp>
      <p:graphicFrame>
        <p:nvGraphicFramePr>
          <p:cNvPr id="4" name="표 64">
            <a:extLst>
              <a:ext uri="{FF2B5EF4-FFF2-40B4-BE49-F238E27FC236}">
                <a16:creationId xmlns:a16="http://schemas.microsoft.com/office/drawing/2014/main" id="{2F92D61D-C341-4D1D-8216-393954231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03271"/>
              </p:ext>
            </p:extLst>
          </p:nvPr>
        </p:nvGraphicFramePr>
        <p:xfrm>
          <a:off x="226694" y="1327350"/>
          <a:ext cx="11766656" cy="5378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406">
                  <a:extLst>
                    <a:ext uri="{9D8B030D-6E8A-4147-A177-3AD203B41FA5}">
                      <a16:colId xmlns:a16="http://schemas.microsoft.com/office/drawing/2014/main" val="777524155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159229674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294092771"/>
                    </a:ext>
                  </a:extLst>
                </a:gridCol>
                <a:gridCol w="3225800">
                  <a:extLst>
                    <a:ext uri="{9D8B030D-6E8A-4147-A177-3AD203B41FA5}">
                      <a16:colId xmlns:a16="http://schemas.microsoft.com/office/drawing/2014/main" val="1414647958"/>
                    </a:ext>
                  </a:extLst>
                </a:gridCol>
                <a:gridCol w="2862050">
                  <a:extLst>
                    <a:ext uri="{9D8B030D-6E8A-4147-A177-3AD203B41FA5}">
                      <a16:colId xmlns:a16="http://schemas.microsoft.com/office/drawing/2014/main" val="2013946503"/>
                    </a:ext>
                  </a:extLst>
                </a:gridCol>
              </a:tblGrid>
              <a:tr h="3629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종류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상세 내용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의도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428738"/>
                  </a:ext>
                </a:extLst>
              </a:tr>
              <a:tr h="82207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조건부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조건을 만족 했을 때 자동으로 발동 되는 스킬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기존 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RPG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게임의 액티브 스킬의 포지션을 대체 하는 스킬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발동 조건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스테이지 내에서 스킬 조작을 위한 버튼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,UI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를 추가하지 않기 위해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27835"/>
                  </a:ext>
                </a:extLst>
              </a:tr>
              <a:tr h="8220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조작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예시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312193"/>
                  </a:ext>
                </a:extLst>
              </a:tr>
              <a:tr h="9049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효과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러닝 구간에서 유리한 스킬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무적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돌진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거대화 등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보스 구간에서 유리한 스킬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스턴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무적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755094"/>
                  </a:ext>
                </a:extLst>
              </a:tr>
              <a:tr h="822077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패시브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스테이지 진입 시 자동으로 획득 하는 버프나 스킬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3697"/>
                  </a:ext>
                </a:extLst>
              </a:tr>
              <a:tr h="8220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04137"/>
                  </a:ext>
                </a:extLst>
              </a:tr>
              <a:tr h="8220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688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32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72CF9FC-4877-4F8E-A4C5-0C10A4FCA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주요 시스템 캐릭터 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2D4C16-D1CB-4251-93FE-9ECC56BC9EFD}"/>
              </a:ext>
            </a:extLst>
          </p:cNvPr>
          <p:cNvSpPr>
            <a:spLocks noChangeAspect="1"/>
          </p:cNvSpPr>
          <p:nvPr/>
        </p:nvSpPr>
        <p:spPr>
          <a:xfrm>
            <a:off x="195959" y="1169200"/>
            <a:ext cx="7278764" cy="4084121"/>
          </a:xfrm>
          <a:prstGeom prst="rect">
            <a:avLst/>
          </a:prstGeom>
          <a:solidFill>
            <a:schemeClr val="bg1">
              <a:lumMod val="95000"/>
              <a:alpha val="1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85EE5-0D54-450B-9884-D99F5A5FA9B8}"/>
              </a:ext>
            </a:extLst>
          </p:cNvPr>
          <p:cNvSpPr/>
          <p:nvPr/>
        </p:nvSpPr>
        <p:spPr>
          <a:xfrm rot="10800000" flipV="1">
            <a:off x="3497315" y="1159702"/>
            <a:ext cx="3995737" cy="4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플레이입장권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보석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골드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67A090-DFBD-4350-A39C-4850B5279C75}"/>
              </a:ext>
            </a:extLst>
          </p:cNvPr>
          <p:cNvSpPr/>
          <p:nvPr/>
        </p:nvSpPr>
        <p:spPr>
          <a:xfrm rot="10800000" flipV="1">
            <a:off x="6767933" y="1157840"/>
            <a:ext cx="734744" cy="4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ESC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74BC2-40CA-464F-A5A4-36574A6E4449}"/>
              </a:ext>
            </a:extLst>
          </p:cNvPr>
          <p:cNvSpPr/>
          <p:nvPr/>
        </p:nvSpPr>
        <p:spPr>
          <a:xfrm rot="10800000" flipV="1">
            <a:off x="207447" y="1918246"/>
            <a:ext cx="1543421" cy="21040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331394-B963-40AE-AEC3-657DA5194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5" y="1971428"/>
            <a:ext cx="1248230" cy="19942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0104AFC-AF0C-46D5-9CE5-C4BABA7B7E61}"/>
              </a:ext>
            </a:extLst>
          </p:cNvPr>
          <p:cNvSpPr/>
          <p:nvPr/>
        </p:nvSpPr>
        <p:spPr>
          <a:xfrm rot="10800000" flipV="1">
            <a:off x="207441" y="1625694"/>
            <a:ext cx="1549342" cy="294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캐릭터 </a:t>
            </a:r>
            <a:r>
              <a:rPr lang="en-US" altLang="ko-KR" sz="1200" dirty="0">
                <a:solidFill>
                  <a:schemeClr val="tx1"/>
                </a:solidFill>
              </a:rPr>
              <a:t>NAME)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F332DF-BF5C-4E25-8413-5B6DB0C99563}"/>
              </a:ext>
            </a:extLst>
          </p:cNvPr>
          <p:cNvSpPr/>
          <p:nvPr/>
        </p:nvSpPr>
        <p:spPr>
          <a:xfrm rot="10800000" flipV="1">
            <a:off x="4097160" y="1623626"/>
            <a:ext cx="3404591" cy="295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보유 스킬 정보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CCEB22-CFD3-4F2A-B181-96F9529C7DCA}"/>
              </a:ext>
            </a:extLst>
          </p:cNvPr>
          <p:cNvSpPr/>
          <p:nvPr/>
        </p:nvSpPr>
        <p:spPr>
          <a:xfrm rot="10800000" flipV="1">
            <a:off x="4817160" y="1913678"/>
            <a:ext cx="2687374" cy="720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콤보에 따라 공격 속도 증가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61D828C-F66D-47C3-A941-304DDDFE4A1E}"/>
              </a:ext>
            </a:extLst>
          </p:cNvPr>
          <p:cNvSpPr/>
          <p:nvPr/>
        </p:nvSpPr>
        <p:spPr>
          <a:xfrm rot="10800000" flipV="1">
            <a:off x="207444" y="1159701"/>
            <a:ext cx="1550265" cy="4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메인 화면으로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E35CE432-6883-4647-9BD2-08B4CD54F9CC}"/>
              </a:ext>
            </a:extLst>
          </p:cNvPr>
          <p:cNvSpPr/>
          <p:nvPr/>
        </p:nvSpPr>
        <p:spPr>
          <a:xfrm rot="13435047">
            <a:off x="6390305" y="4220211"/>
            <a:ext cx="828000" cy="82800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2CBAAE18-C128-44B0-A435-CE04EAE7ECE5}"/>
              </a:ext>
            </a:extLst>
          </p:cNvPr>
          <p:cNvSpPr/>
          <p:nvPr/>
        </p:nvSpPr>
        <p:spPr>
          <a:xfrm rot="2586024">
            <a:off x="399945" y="4225360"/>
            <a:ext cx="828000" cy="82800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E26F20-F306-41CE-876F-2093D5CC9879}"/>
              </a:ext>
            </a:extLst>
          </p:cNvPr>
          <p:cNvSpPr/>
          <p:nvPr/>
        </p:nvSpPr>
        <p:spPr>
          <a:xfrm rot="10800000" flipV="1">
            <a:off x="745758" y="3490532"/>
            <a:ext cx="1005080" cy="531945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장비 탭으로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94A985-4AD4-4F7D-9A5A-8FDD4993C3CE}"/>
              </a:ext>
            </a:extLst>
          </p:cNvPr>
          <p:cNvGrpSpPr/>
          <p:nvPr/>
        </p:nvGrpSpPr>
        <p:grpSpPr>
          <a:xfrm>
            <a:off x="1366478" y="4044121"/>
            <a:ext cx="1723563" cy="1179184"/>
            <a:chOff x="1758579" y="5510494"/>
            <a:chExt cx="1723563" cy="117918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6C147D0-D4AB-4588-9605-C3CD9700ADC8}"/>
                </a:ext>
              </a:extLst>
            </p:cNvPr>
            <p:cNvSpPr/>
            <p:nvPr/>
          </p:nvSpPr>
          <p:spPr>
            <a:xfrm rot="10800000" flipV="1">
              <a:off x="1758579" y="5510494"/>
              <a:ext cx="746556" cy="6845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98ED74E-BC90-4055-88E7-92624935300B}"/>
                </a:ext>
              </a:extLst>
            </p:cNvPr>
            <p:cNvSpPr/>
            <p:nvPr/>
          </p:nvSpPr>
          <p:spPr>
            <a:xfrm rot="10800000" flipV="1">
              <a:off x="1759215" y="619179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2E1E4D7-2B77-4519-BA81-AD1E5F5F37CB}"/>
                </a:ext>
              </a:extLst>
            </p:cNvPr>
            <p:cNvSpPr/>
            <p:nvPr/>
          </p:nvSpPr>
          <p:spPr>
            <a:xfrm rot="10800000" flipV="1">
              <a:off x="2505140" y="551868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93187EC-3853-4007-B274-5BCCF14C5F50}"/>
                </a:ext>
              </a:extLst>
            </p:cNvPr>
            <p:cNvSpPr/>
            <p:nvPr/>
          </p:nvSpPr>
          <p:spPr>
            <a:xfrm rot="10800000" flipV="1">
              <a:off x="2505139" y="581129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8F813629-1522-4082-9E61-DB36AF372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1431101" y="3943509"/>
            <a:ext cx="675101" cy="78699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C59F3A65-9B00-4DBE-B0DB-8F463250DCEA}"/>
              </a:ext>
            </a:extLst>
          </p:cNvPr>
          <p:cNvGrpSpPr/>
          <p:nvPr/>
        </p:nvGrpSpPr>
        <p:grpSpPr>
          <a:xfrm>
            <a:off x="3162076" y="4057381"/>
            <a:ext cx="1723563" cy="1179184"/>
            <a:chOff x="3554177" y="5523754"/>
            <a:chExt cx="1723563" cy="117918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C4EE0E6-4EFD-4F1A-A176-01889E4EB007}"/>
                </a:ext>
              </a:extLst>
            </p:cNvPr>
            <p:cNvSpPr/>
            <p:nvPr/>
          </p:nvSpPr>
          <p:spPr>
            <a:xfrm rot="10800000" flipV="1">
              <a:off x="3554177" y="5523754"/>
              <a:ext cx="746556" cy="68455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6CE1016-87C2-462A-9804-15D83C2A895C}"/>
                </a:ext>
              </a:extLst>
            </p:cNvPr>
            <p:cNvSpPr/>
            <p:nvPr/>
          </p:nvSpPr>
          <p:spPr>
            <a:xfrm rot="10800000" flipV="1">
              <a:off x="3554813" y="620505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F5EBAE7-5248-4CC0-9F40-059A42ED3B49}"/>
                </a:ext>
              </a:extLst>
            </p:cNvPr>
            <p:cNvSpPr/>
            <p:nvPr/>
          </p:nvSpPr>
          <p:spPr>
            <a:xfrm rot="10800000" flipV="1">
              <a:off x="4300738" y="553194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DD5D95B-67C6-4003-967B-46B3A77F452D}"/>
                </a:ext>
              </a:extLst>
            </p:cNvPr>
            <p:cNvSpPr/>
            <p:nvPr/>
          </p:nvSpPr>
          <p:spPr>
            <a:xfrm rot="10800000" flipV="1">
              <a:off x="4300737" y="582455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B66576C-4998-4355-9D11-733CFA07F5C3}"/>
              </a:ext>
            </a:extLst>
          </p:cNvPr>
          <p:cNvGrpSpPr/>
          <p:nvPr/>
        </p:nvGrpSpPr>
        <p:grpSpPr>
          <a:xfrm>
            <a:off x="5001263" y="4074136"/>
            <a:ext cx="1723563" cy="1179184"/>
            <a:chOff x="1910979" y="5662894"/>
            <a:chExt cx="1723563" cy="117918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1E326F8-135F-40FB-9759-1EEE4958A812}"/>
                </a:ext>
              </a:extLst>
            </p:cNvPr>
            <p:cNvSpPr/>
            <p:nvPr/>
          </p:nvSpPr>
          <p:spPr>
            <a:xfrm rot="10800000" flipV="1">
              <a:off x="1910979" y="5662894"/>
              <a:ext cx="746556" cy="684551"/>
            </a:xfrm>
            <a:prstGeom prst="rect">
              <a:avLst/>
            </a:prstGeom>
            <a:solidFill>
              <a:srgbClr val="8585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8436FDD-70D5-4AF3-B5AC-E2EF68980606}"/>
                </a:ext>
              </a:extLst>
            </p:cNvPr>
            <p:cNvSpPr/>
            <p:nvPr/>
          </p:nvSpPr>
          <p:spPr>
            <a:xfrm rot="10800000" flipV="1">
              <a:off x="1911615" y="634419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091CA96-56AB-41A5-81CC-16D073288520}"/>
                </a:ext>
              </a:extLst>
            </p:cNvPr>
            <p:cNvSpPr/>
            <p:nvPr/>
          </p:nvSpPr>
          <p:spPr>
            <a:xfrm rot="10800000" flipV="1">
              <a:off x="2657540" y="567108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45E0EC-25B9-4D3A-B633-7AF25B14AED4}"/>
                </a:ext>
              </a:extLst>
            </p:cNvPr>
            <p:cNvSpPr/>
            <p:nvPr/>
          </p:nvSpPr>
          <p:spPr>
            <a:xfrm rot="10800000" flipV="1">
              <a:off x="2657539" y="596369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E03AA33B-2C4D-439E-83B6-0B43DA89D7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5065886" y="3973524"/>
            <a:ext cx="675101" cy="7869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A004953-B3DA-452E-B6FA-20D0E7F96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3226699" y="3956769"/>
            <a:ext cx="675101" cy="786990"/>
          </a:xfrm>
          <a:prstGeom prst="rect">
            <a:avLst/>
          </a:prstGeom>
        </p:spPr>
      </p:pic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2E08A05F-0A48-4136-B8A2-593CBE5E1572}"/>
              </a:ext>
            </a:extLst>
          </p:cNvPr>
          <p:cNvSpPr/>
          <p:nvPr/>
        </p:nvSpPr>
        <p:spPr>
          <a:xfrm rot="2586024">
            <a:off x="512971" y="4482002"/>
            <a:ext cx="329884" cy="331221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id="{63095B1A-AA6B-4F65-9FB8-DBBEA1BE3289}"/>
              </a:ext>
            </a:extLst>
          </p:cNvPr>
          <p:cNvSpPr/>
          <p:nvPr/>
        </p:nvSpPr>
        <p:spPr>
          <a:xfrm rot="13432413">
            <a:off x="6746963" y="4500971"/>
            <a:ext cx="329884" cy="331221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0F2291-DC72-4032-8E9C-9C01139644B6}"/>
              </a:ext>
            </a:extLst>
          </p:cNvPr>
          <p:cNvSpPr/>
          <p:nvPr/>
        </p:nvSpPr>
        <p:spPr>
          <a:xfrm rot="10800000" flipV="1">
            <a:off x="1382604" y="4046398"/>
            <a:ext cx="1728467" cy="1173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A595C48-FA22-4645-A8B3-785B0D7DEFA0}"/>
              </a:ext>
            </a:extLst>
          </p:cNvPr>
          <p:cNvSpPr/>
          <p:nvPr/>
        </p:nvSpPr>
        <p:spPr>
          <a:xfrm rot="10800000" flipV="1">
            <a:off x="1757709" y="1159701"/>
            <a:ext cx="1739606" cy="4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도움말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9A57B8D-95B1-452A-AE07-E2C97B967233}"/>
              </a:ext>
            </a:extLst>
          </p:cNvPr>
          <p:cNvSpPr/>
          <p:nvPr/>
        </p:nvSpPr>
        <p:spPr>
          <a:xfrm rot="10800000" flipV="1">
            <a:off x="207440" y="891399"/>
            <a:ext cx="7293619" cy="265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로비 → 캐릭터 선택 화면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aphicFrame>
        <p:nvGraphicFramePr>
          <p:cNvPr id="64" name="표 64">
            <a:extLst>
              <a:ext uri="{FF2B5EF4-FFF2-40B4-BE49-F238E27FC236}">
                <a16:creationId xmlns:a16="http://schemas.microsoft.com/office/drawing/2014/main" id="{819690ED-39FA-4820-BEBB-01C6DB148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192815"/>
              </p:ext>
            </p:extLst>
          </p:nvPr>
        </p:nvGraphicFramePr>
        <p:xfrm>
          <a:off x="7504534" y="906810"/>
          <a:ext cx="450058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451">
                  <a:extLst>
                    <a:ext uri="{9D8B030D-6E8A-4147-A177-3AD203B41FA5}">
                      <a16:colId xmlns:a16="http://schemas.microsoft.com/office/drawing/2014/main" val="777524155"/>
                    </a:ext>
                  </a:extLst>
                </a:gridCol>
                <a:gridCol w="3400129">
                  <a:extLst>
                    <a:ext uri="{9D8B030D-6E8A-4147-A177-3AD203B41FA5}">
                      <a16:colId xmlns:a16="http://schemas.microsoft.com/office/drawing/2014/main" val="1592296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종류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42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레벨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스테이지 클리어 시 경험치 획득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레벨에 따라 능력치 자동상승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27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기사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궁수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마법사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성직자 로 나뉨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64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체력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피격 시 받는 데미지 만큼 감소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모두 닳으면 사망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65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공격력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공격 시 주는 데미지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67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공격 속도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초당 공격 회수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71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방어력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피격 시 받는 데미지가 해당 수치 만큼 감소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78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이동속도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빠름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느림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단계로 구분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76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그로기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공격 시 데미지에 비례해 그로기 게이지를 쌓음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8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스킬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패시브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조건 스킬로 구분 됨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캐릭터 마다 다른 스킬을 가짐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309665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8305A9-5250-471D-91BB-B30F85D5743D}"/>
              </a:ext>
            </a:extLst>
          </p:cNvPr>
          <p:cNvSpPr/>
          <p:nvPr/>
        </p:nvSpPr>
        <p:spPr>
          <a:xfrm rot="10800000" flipV="1">
            <a:off x="1768265" y="1643808"/>
            <a:ext cx="2310566" cy="23665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345379-4918-4342-8786-E0066CDD4979}"/>
              </a:ext>
            </a:extLst>
          </p:cNvPr>
          <p:cNvSpPr/>
          <p:nvPr/>
        </p:nvSpPr>
        <p:spPr>
          <a:xfrm rot="10800000" flipV="1">
            <a:off x="2815158" y="3402704"/>
            <a:ext cx="1231675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빠름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중간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느림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03DE7C-63BE-41F2-9A8F-00B2A014FD52}"/>
              </a:ext>
            </a:extLst>
          </p:cNvPr>
          <p:cNvSpPr/>
          <p:nvPr/>
        </p:nvSpPr>
        <p:spPr>
          <a:xfrm rot="10800000" flipV="1">
            <a:off x="1788398" y="2484187"/>
            <a:ext cx="1020997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4DD9FA-47BD-45DE-86DB-7B1DECE342A7}"/>
              </a:ext>
            </a:extLst>
          </p:cNvPr>
          <p:cNvSpPr/>
          <p:nvPr/>
        </p:nvSpPr>
        <p:spPr>
          <a:xfrm rot="10800000" flipV="1">
            <a:off x="1788399" y="2789508"/>
            <a:ext cx="1037194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공격 속도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50071B-42C6-490B-9F24-F2D8323ED0E6}"/>
              </a:ext>
            </a:extLst>
          </p:cNvPr>
          <p:cNvSpPr/>
          <p:nvPr/>
        </p:nvSpPr>
        <p:spPr>
          <a:xfrm rot="10800000" flipV="1">
            <a:off x="1788398" y="3095123"/>
            <a:ext cx="1020997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방어력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B541CD-4B97-4C0F-B56E-B3913DCE8267}"/>
              </a:ext>
            </a:extLst>
          </p:cNvPr>
          <p:cNvSpPr/>
          <p:nvPr/>
        </p:nvSpPr>
        <p:spPr>
          <a:xfrm rot="10800000" flipV="1">
            <a:off x="1788399" y="3404035"/>
            <a:ext cx="1037194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이동 속도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6CE9FC-CFC7-4607-B04D-9665B3B6DCFE}"/>
              </a:ext>
            </a:extLst>
          </p:cNvPr>
          <p:cNvSpPr/>
          <p:nvPr/>
        </p:nvSpPr>
        <p:spPr>
          <a:xfrm rot="10800000" flipV="1">
            <a:off x="1788398" y="2183818"/>
            <a:ext cx="1020997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D9BB47-D83C-4174-8219-5D3E4CE9773A}"/>
              </a:ext>
            </a:extLst>
          </p:cNvPr>
          <p:cNvSpPr/>
          <p:nvPr/>
        </p:nvSpPr>
        <p:spPr>
          <a:xfrm rot="10800000" flipV="1">
            <a:off x="2815937" y="1893462"/>
            <a:ext cx="1227498" cy="2926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99/99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082138-0C98-4652-87FB-9E37D971B90A}"/>
              </a:ext>
            </a:extLst>
          </p:cNvPr>
          <p:cNvSpPr/>
          <p:nvPr/>
        </p:nvSpPr>
        <p:spPr>
          <a:xfrm rot="10800000" flipV="1">
            <a:off x="2815158" y="2479841"/>
            <a:ext cx="1231675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123456(+12345)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B819C-1004-42C4-9B26-67F7694EF809}"/>
              </a:ext>
            </a:extLst>
          </p:cNvPr>
          <p:cNvSpPr/>
          <p:nvPr/>
        </p:nvSpPr>
        <p:spPr>
          <a:xfrm rot="10800000" flipV="1">
            <a:off x="2820425" y="2789707"/>
            <a:ext cx="1231675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3/3.PERSEC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786A95-2465-4D93-8612-1D1FFBBCE97D}"/>
              </a:ext>
            </a:extLst>
          </p:cNvPr>
          <p:cNvSpPr/>
          <p:nvPr/>
        </p:nvSpPr>
        <p:spPr>
          <a:xfrm rot="10800000" flipV="1">
            <a:off x="2822162" y="3095322"/>
            <a:ext cx="1231675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123456789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C308AF-B808-4693-BF53-1EAAA9B65EB6}"/>
              </a:ext>
            </a:extLst>
          </p:cNvPr>
          <p:cNvSpPr/>
          <p:nvPr/>
        </p:nvSpPr>
        <p:spPr>
          <a:xfrm rot="10800000" flipV="1">
            <a:off x="2811760" y="2179472"/>
            <a:ext cx="1231675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12345(+12345)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5A0182-173B-43A6-834E-3CA65B9BD2E5}"/>
              </a:ext>
            </a:extLst>
          </p:cNvPr>
          <p:cNvSpPr/>
          <p:nvPr/>
        </p:nvSpPr>
        <p:spPr>
          <a:xfrm rot="10800000" flipV="1">
            <a:off x="1788397" y="1888366"/>
            <a:ext cx="1022435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레벨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783E9F2-F9AB-414B-B43F-C1F44F54536A}"/>
              </a:ext>
            </a:extLst>
          </p:cNvPr>
          <p:cNvSpPr/>
          <p:nvPr/>
        </p:nvSpPr>
        <p:spPr>
          <a:xfrm rot="10800000" flipV="1">
            <a:off x="1787069" y="3701355"/>
            <a:ext cx="1037194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그로기 배율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4E6D584-4741-4EFC-8A3C-BB402F48B1A1}"/>
              </a:ext>
            </a:extLst>
          </p:cNvPr>
          <p:cNvSpPr/>
          <p:nvPr/>
        </p:nvSpPr>
        <p:spPr>
          <a:xfrm rot="10800000" flipV="1">
            <a:off x="2825594" y="3701554"/>
            <a:ext cx="1231675" cy="302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999%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F0730F7-E4F0-409E-8C42-05F001CD04FB}"/>
              </a:ext>
            </a:extLst>
          </p:cNvPr>
          <p:cNvSpPr/>
          <p:nvPr/>
        </p:nvSpPr>
        <p:spPr>
          <a:xfrm rot="10800000" flipV="1">
            <a:off x="2814570" y="1658264"/>
            <a:ext cx="1227498" cy="2193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AF5365-1C5E-475E-A139-EB597B56010A}"/>
              </a:ext>
            </a:extLst>
          </p:cNvPr>
          <p:cNvSpPr/>
          <p:nvPr/>
        </p:nvSpPr>
        <p:spPr>
          <a:xfrm rot="10800000" flipV="1">
            <a:off x="1780679" y="1653168"/>
            <a:ext cx="1022435" cy="2266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직업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1486FCF-63CE-4004-8A83-DBF2BE3235BF}"/>
              </a:ext>
            </a:extLst>
          </p:cNvPr>
          <p:cNvGrpSpPr/>
          <p:nvPr/>
        </p:nvGrpSpPr>
        <p:grpSpPr>
          <a:xfrm>
            <a:off x="4090312" y="1914416"/>
            <a:ext cx="720000" cy="720000"/>
            <a:chOff x="4686852" y="1934211"/>
            <a:chExt cx="720000" cy="7200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B276049-1695-49AB-BCFE-426EA6B097D1}"/>
                </a:ext>
              </a:extLst>
            </p:cNvPr>
            <p:cNvSpPr/>
            <p:nvPr/>
          </p:nvSpPr>
          <p:spPr>
            <a:xfrm rot="10800000" flipV="1">
              <a:off x="4686852" y="1934211"/>
              <a:ext cx="720000" cy="7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6025494D-F8CA-420D-A169-2C4CA423A9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51" t="80011" r="9908" b="10038"/>
            <a:stretch/>
          </p:blipFill>
          <p:spPr>
            <a:xfrm>
              <a:off x="4709509" y="1963218"/>
              <a:ext cx="674687" cy="661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29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5F24FA-B6A6-4977-8070-7CAFD7A46B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주요 시스템 스킬</a:t>
            </a:r>
            <a:endParaRPr 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B141C3C6-F96E-48A6-A882-69EDAA43D634}"/>
              </a:ext>
            </a:extLst>
          </p:cNvPr>
          <p:cNvSpPr txBox="1">
            <a:spLocks/>
          </p:cNvSpPr>
          <p:nvPr/>
        </p:nvSpPr>
        <p:spPr>
          <a:xfrm>
            <a:off x="212672" y="894612"/>
            <a:ext cx="11780678" cy="4327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각 캐릭터 별로  조건부 스킬이나 패시브 스킬 중 하나의 스킬을 가지며</a:t>
            </a:r>
            <a:r>
              <a:rPr lang="en-US" altLang="ko-KR" sz="1200" dirty="0"/>
              <a:t>, </a:t>
            </a:r>
            <a:r>
              <a:rPr lang="ko-KR" altLang="en-US" sz="1200" dirty="0"/>
              <a:t>중복 되는 스킬 없음</a:t>
            </a:r>
            <a:r>
              <a:rPr lang="en-US" altLang="ko-KR" sz="1200" dirty="0"/>
              <a:t>. </a:t>
            </a:r>
            <a:r>
              <a:rPr lang="ko-KR" altLang="en-US" sz="1200" dirty="0"/>
              <a:t>캐릭터 간 가장 큰 차별화 부분</a:t>
            </a:r>
            <a:r>
              <a:rPr lang="en-US" altLang="ko-KR" sz="1200" dirty="0"/>
              <a:t>.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4266197-F6D1-49A9-9392-9A4E862B53D4}"/>
              </a:ext>
            </a:extLst>
          </p:cNvPr>
          <p:cNvSpPr txBox="1">
            <a:spLocks/>
          </p:cNvSpPr>
          <p:nvPr/>
        </p:nvSpPr>
        <p:spPr>
          <a:xfrm>
            <a:off x="213994" y="1327350"/>
            <a:ext cx="2991219" cy="4811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조건부 스킬</a:t>
            </a: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9B2CAB79-535A-4089-BBDC-AD1D7D3D594E}"/>
              </a:ext>
            </a:extLst>
          </p:cNvPr>
          <p:cNvSpPr txBox="1">
            <a:spLocks/>
          </p:cNvSpPr>
          <p:nvPr/>
        </p:nvSpPr>
        <p:spPr>
          <a:xfrm>
            <a:off x="213994" y="4173089"/>
            <a:ext cx="2991219" cy="4327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패시브 스킬</a:t>
            </a:r>
            <a:endParaRPr lang="en-US" altLang="ko-KR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E12C719-2C7B-4C29-8049-DAED6C082CF8}"/>
              </a:ext>
            </a:extLst>
          </p:cNvPr>
          <p:cNvSpPr txBox="1">
            <a:spLocks/>
          </p:cNvSpPr>
          <p:nvPr/>
        </p:nvSpPr>
        <p:spPr>
          <a:xfrm>
            <a:off x="905409" y="2108167"/>
            <a:ext cx="2991219" cy="4327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설명</a:t>
            </a:r>
            <a:endParaRPr lang="en-US" altLang="ko-KR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5D51F2A2-FF6E-4328-849B-D139A43F2985}"/>
              </a:ext>
            </a:extLst>
          </p:cNvPr>
          <p:cNvSpPr txBox="1">
            <a:spLocks/>
          </p:cNvSpPr>
          <p:nvPr/>
        </p:nvSpPr>
        <p:spPr>
          <a:xfrm>
            <a:off x="876534" y="5097911"/>
            <a:ext cx="2991219" cy="4327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설명</a:t>
            </a:r>
            <a:endParaRPr lang="en-US" altLang="ko-KR" dirty="0"/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1FA9412-4302-4A0A-825D-4D8C4FC408A3}"/>
              </a:ext>
            </a:extLst>
          </p:cNvPr>
          <p:cNvSpPr txBox="1">
            <a:spLocks/>
          </p:cNvSpPr>
          <p:nvPr/>
        </p:nvSpPr>
        <p:spPr>
          <a:xfrm>
            <a:off x="876533" y="5835806"/>
            <a:ext cx="2991219" cy="4327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내용</a:t>
            </a:r>
            <a:endParaRPr lang="en-US" altLang="ko-KR" dirty="0"/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5783C8D7-D2AA-4834-851E-891ABF6CFDB4}"/>
              </a:ext>
            </a:extLst>
          </p:cNvPr>
          <p:cNvSpPr txBox="1">
            <a:spLocks/>
          </p:cNvSpPr>
          <p:nvPr/>
        </p:nvSpPr>
        <p:spPr>
          <a:xfrm>
            <a:off x="1057809" y="3023075"/>
            <a:ext cx="2991219" cy="43273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535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5387A-CD27-4779-8FC6-A48E63E89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9967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27406-69C3-4B35-A898-DCB8F4CF42AD}"/>
              </a:ext>
            </a:extLst>
          </p:cNvPr>
          <p:cNvSpPr txBox="1"/>
          <p:nvPr/>
        </p:nvSpPr>
        <p:spPr>
          <a:xfrm>
            <a:off x="443947" y="1252330"/>
            <a:ext cx="23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개요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2DDEC-24E6-4E5E-ABDC-1258CA2CC4F3}"/>
              </a:ext>
            </a:extLst>
          </p:cNvPr>
          <p:cNvSpPr txBox="1"/>
          <p:nvPr/>
        </p:nvSpPr>
        <p:spPr>
          <a:xfrm>
            <a:off x="3414090" y="1252330"/>
            <a:ext cx="23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제안게임 소개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39EB9-391C-481D-992D-8045EFD1DE52}"/>
              </a:ext>
            </a:extLst>
          </p:cNvPr>
          <p:cNvSpPr txBox="1"/>
          <p:nvPr/>
        </p:nvSpPr>
        <p:spPr>
          <a:xfrm>
            <a:off x="6384234" y="1252330"/>
            <a:ext cx="23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핵심 요소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56A78-B828-469B-8F27-B23054DE6E76}"/>
              </a:ext>
            </a:extLst>
          </p:cNvPr>
          <p:cNvSpPr txBox="1"/>
          <p:nvPr/>
        </p:nvSpPr>
        <p:spPr>
          <a:xfrm>
            <a:off x="9354380" y="1252330"/>
            <a:ext cx="23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정리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BBA036-4CDC-4E44-8DE0-04F9D9BA3BF4}"/>
              </a:ext>
            </a:extLst>
          </p:cNvPr>
          <p:cNvSpPr txBox="1"/>
          <p:nvPr/>
        </p:nvSpPr>
        <p:spPr>
          <a:xfrm>
            <a:off x="443947" y="1720308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시장 조사</a:t>
            </a:r>
            <a:r>
              <a:rPr lang="en-US" altLang="ko-KR" sz="1600" dirty="0"/>
              <a:t>&amp;</a:t>
            </a:r>
            <a:r>
              <a:rPr lang="ko-KR" altLang="en-US" sz="1600" dirty="0"/>
              <a:t>타겟 유저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96762-B90B-40E8-AF5A-DB7475E47DD1}"/>
              </a:ext>
            </a:extLst>
          </p:cNvPr>
          <p:cNvSpPr txBox="1"/>
          <p:nvPr/>
        </p:nvSpPr>
        <p:spPr>
          <a:xfrm>
            <a:off x="443947" y="2129553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모티브 게임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2ADA82-EA8E-4B59-9CDE-78887C9C7663}"/>
              </a:ext>
            </a:extLst>
          </p:cNvPr>
          <p:cNvSpPr txBox="1"/>
          <p:nvPr/>
        </p:nvSpPr>
        <p:spPr>
          <a:xfrm>
            <a:off x="3414090" y="1720308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기획 게임 의도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9E31B-9DB8-4784-B573-7FF85A11BC70}"/>
              </a:ext>
            </a:extLst>
          </p:cNvPr>
          <p:cNvSpPr txBox="1"/>
          <p:nvPr/>
        </p:nvSpPr>
        <p:spPr>
          <a:xfrm>
            <a:off x="3414090" y="2129553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플레이 경험과 재미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342EEA-81CB-4C20-B022-8FDC97865043}"/>
              </a:ext>
            </a:extLst>
          </p:cNvPr>
          <p:cNvSpPr txBox="1"/>
          <p:nvPr/>
        </p:nvSpPr>
        <p:spPr>
          <a:xfrm>
            <a:off x="6384234" y="2110528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전투</a:t>
            </a: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D9752-A532-4B19-97A2-CF88C71C348E}"/>
              </a:ext>
            </a:extLst>
          </p:cNvPr>
          <p:cNvSpPr txBox="1"/>
          <p:nvPr/>
        </p:nvSpPr>
        <p:spPr>
          <a:xfrm>
            <a:off x="6384234" y="1720308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러닝</a:t>
            </a:r>
            <a:endParaRPr lang="en-US" altLang="ko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7340A0-31A0-4366-A637-23D80DC7D76E}"/>
              </a:ext>
            </a:extLst>
          </p:cNvPr>
          <p:cNvSpPr txBox="1"/>
          <p:nvPr/>
        </p:nvSpPr>
        <p:spPr>
          <a:xfrm>
            <a:off x="6384234" y="2500748"/>
            <a:ext cx="233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수집</a:t>
            </a:r>
            <a:endParaRPr lang="en-US" altLang="ko-KR" sz="16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0BCC3FB-03BE-4AE2-8B70-ADC9C51EE59B}"/>
              </a:ext>
            </a:extLst>
          </p:cNvPr>
          <p:cNvSpPr txBox="1">
            <a:spLocks/>
          </p:cNvSpPr>
          <p:nvPr/>
        </p:nvSpPr>
        <p:spPr>
          <a:xfrm>
            <a:off x="5749785" y="6044665"/>
            <a:ext cx="6057745" cy="5499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/>
              <a:t>작성시간</a:t>
            </a:r>
            <a:r>
              <a:rPr lang="en-US" altLang="ko-KR" sz="1600" b="1" dirty="0"/>
              <a:t>: 15</a:t>
            </a:r>
            <a:r>
              <a:rPr lang="ko-KR" altLang="en-US" sz="1600" b="1" dirty="0"/>
              <a:t>시간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677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DCD0D-2607-47A9-92D3-612E5442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1" y="4016107"/>
            <a:ext cx="7493318" cy="2676793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7C80"/>
                </a:solidFill>
              </a:rPr>
              <a:t>타이밍에 맞춰 계속 적을 밀어 내거나 처치 해야 함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dirty="0" err="1"/>
              <a:t>몹과</a:t>
            </a:r>
            <a:r>
              <a:rPr lang="ko-KR" altLang="en-US" dirty="0"/>
              <a:t> 접촉하면 </a:t>
            </a:r>
            <a:r>
              <a:rPr lang="ko-KR" altLang="en-US" dirty="0" err="1"/>
              <a:t>몹이</a:t>
            </a:r>
            <a:r>
              <a:rPr lang="ko-KR" altLang="en-US" dirty="0"/>
              <a:t> 뒤로 밀려나고 플레이어는 데미지를 입음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데미지가 모자랄 수록 </a:t>
            </a:r>
            <a:r>
              <a:rPr lang="ko-KR" altLang="en-US" b="1" dirty="0" err="1">
                <a:solidFill>
                  <a:srgbClr val="FF7C80"/>
                </a:solidFill>
              </a:rPr>
              <a:t>몹이</a:t>
            </a:r>
            <a:r>
              <a:rPr lang="ko-KR" altLang="en-US" b="1" dirty="0">
                <a:solidFill>
                  <a:srgbClr val="FF7C80"/>
                </a:solidFill>
              </a:rPr>
              <a:t> 쌓여 체력이 계속 깎이는 방식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b="1" dirty="0" err="1">
                <a:solidFill>
                  <a:srgbClr val="FF7C80"/>
                </a:solidFill>
              </a:rPr>
              <a:t>몹</a:t>
            </a:r>
            <a:r>
              <a:rPr lang="ko-KR" altLang="en-US" b="1" dirty="0">
                <a:solidFill>
                  <a:srgbClr val="FF7C80"/>
                </a:solidFill>
              </a:rPr>
              <a:t> 마다 밀려나는 거리를 다르게  두어</a:t>
            </a:r>
            <a:r>
              <a:rPr lang="en-US" altLang="ko-KR" b="1" dirty="0">
                <a:solidFill>
                  <a:srgbClr val="FF7C80"/>
                </a:solidFill>
              </a:rPr>
              <a:t> </a:t>
            </a:r>
            <a:r>
              <a:rPr lang="ko-KR" altLang="en-US" b="1" dirty="0">
                <a:solidFill>
                  <a:srgbClr val="FF7C80"/>
                </a:solidFill>
              </a:rPr>
              <a:t>항상 같은 타이밍이 반복되지 않도록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r>
              <a:rPr lang="ko-KR" altLang="en-US" dirty="0"/>
              <a:t>이외 사항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피격 당한 적들이 날라가는 모션을 통해 타격감과 화면 빈 화면 채우는 효과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공격 이펙트 크기 키워서 </a:t>
            </a:r>
            <a:r>
              <a:rPr lang="ko-KR" altLang="en-US" dirty="0" err="1"/>
              <a:t>타격감</a:t>
            </a:r>
            <a:r>
              <a:rPr lang="ko-KR" altLang="en-US" dirty="0"/>
              <a:t> 확실하게 주기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75CDD8-7B1C-40CC-B825-5CA926C44160}"/>
              </a:ext>
            </a:extLst>
          </p:cNvPr>
          <p:cNvSpPr>
            <a:spLocks noChangeAspect="1"/>
          </p:cNvSpPr>
          <p:nvPr/>
        </p:nvSpPr>
        <p:spPr>
          <a:xfrm>
            <a:off x="643488" y="1555205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5886A5-29A6-4AF4-B747-973E98C78044}"/>
              </a:ext>
            </a:extLst>
          </p:cNvPr>
          <p:cNvSpPr>
            <a:spLocks noChangeAspect="1"/>
          </p:cNvSpPr>
          <p:nvPr/>
        </p:nvSpPr>
        <p:spPr>
          <a:xfrm>
            <a:off x="643488" y="3109417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8B1FE9-A0EE-43C2-9D17-7BEF16E8B674}"/>
              </a:ext>
            </a:extLst>
          </p:cNvPr>
          <p:cNvCxnSpPr>
            <a:cxnSpLocks/>
          </p:cNvCxnSpPr>
          <p:nvPr/>
        </p:nvCxnSpPr>
        <p:spPr>
          <a:xfrm>
            <a:off x="643488" y="25805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813DC5-CBD0-4123-8A60-779B40A16F74}"/>
              </a:ext>
            </a:extLst>
          </p:cNvPr>
          <p:cNvCxnSpPr/>
          <p:nvPr/>
        </p:nvCxnSpPr>
        <p:spPr>
          <a:xfrm>
            <a:off x="643488" y="22376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5168B9-FDBB-4C8E-ABC4-ADD3D26515CB}"/>
              </a:ext>
            </a:extLst>
          </p:cNvPr>
          <p:cNvSpPr/>
          <p:nvPr/>
        </p:nvSpPr>
        <p:spPr>
          <a:xfrm>
            <a:off x="643488" y="1555207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0F460B-E086-444A-A7B3-791335C3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1" y="2545198"/>
            <a:ext cx="374094" cy="5976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518505-C6EC-4860-99C8-43F7D33E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28" y="316101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8668AF-326E-4F1C-A2FB-3433FC1E705B}"/>
              </a:ext>
            </a:extLst>
          </p:cNvPr>
          <p:cNvSpPr>
            <a:spLocks noChangeAspect="1"/>
          </p:cNvSpPr>
          <p:nvPr/>
        </p:nvSpPr>
        <p:spPr>
          <a:xfrm>
            <a:off x="4611172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21E738-2188-4551-84F1-5576CC9C511D}"/>
              </a:ext>
            </a:extLst>
          </p:cNvPr>
          <p:cNvSpPr>
            <a:spLocks noChangeAspect="1"/>
          </p:cNvSpPr>
          <p:nvPr/>
        </p:nvSpPr>
        <p:spPr>
          <a:xfrm>
            <a:off x="4611172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29BA8E8-477C-41D9-AA65-F45A2B824805}"/>
              </a:ext>
            </a:extLst>
          </p:cNvPr>
          <p:cNvCxnSpPr>
            <a:cxnSpLocks/>
          </p:cNvCxnSpPr>
          <p:nvPr/>
        </p:nvCxnSpPr>
        <p:spPr>
          <a:xfrm>
            <a:off x="4611172" y="25781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22BEC29-4A27-4FA3-B3F6-CD87D3AD6FDF}"/>
              </a:ext>
            </a:extLst>
          </p:cNvPr>
          <p:cNvCxnSpPr/>
          <p:nvPr/>
        </p:nvCxnSpPr>
        <p:spPr>
          <a:xfrm>
            <a:off x="4611172" y="22352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6650CE-6D1B-4FFA-9B02-394CEB9D7E9F}"/>
              </a:ext>
            </a:extLst>
          </p:cNvPr>
          <p:cNvSpPr/>
          <p:nvPr/>
        </p:nvSpPr>
        <p:spPr>
          <a:xfrm>
            <a:off x="4611172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319C37-EB60-4E4E-9F76-CD9E2E85B6EC}"/>
              </a:ext>
            </a:extLst>
          </p:cNvPr>
          <p:cNvSpPr/>
          <p:nvPr/>
        </p:nvSpPr>
        <p:spPr>
          <a:xfrm>
            <a:off x="4619444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1DDB37-BE71-49F4-9EC8-37B71B5193DA}"/>
              </a:ext>
            </a:extLst>
          </p:cNvPr>
          <p:cNvSpPr/>
          <p:nvPr/>
        </p:nvSpPr>
        <p:spPr>
          <a:xfrm>
            <a:off x="7526281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1DA0BBB-E801-4F6F-81D1-3F112517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36" y="2032790"/>
            <a:ext cx="374094" cy="5976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6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6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6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8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5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9" y="2542841"/>
            <a:ext cx="374094" cy="59769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6" y="2478547"/>
            <a:ext cx="880139" cy="656138"/>
            <a:chOff x="5814116" y="1317551"/>
            <a:chExt cx="880139" cy="65613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2" y="315698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643488" y="3469498"/>
            <a:ext cx="3592033" cy="403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기본</a:t>
            </a:r>
            <a:r>
              <a:rPr lang="en-US" altLang="ko-KR" sz="1200" dirty="0"/>
              <a:t> – </a:t>
            </a:r>
            <a:r>
              <a:rPr lang="ko-KR" altLang="en-US" sz="1200" dirty="0"/>
              <a:t>달리기와 공격의 터치 반응 범위</a:t>
            </a:r>
            <a:endParaRPr lang="en-US" altLang="ko-KR" sz="1200" dirty="0"/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4B1A7652-4B63-4E82-951A-82FAFF069E2A}"/>
              </a:ext>
            </a:extLst>
          </p:cNvPr>
          <p:cNvSpPr txBox="1">
            <a:spLocks/>
          </p:cNvSpPr>
          <p:nvPr/>
        </p:nvSpPr>
        <p:spPr>
          <a:xfrm>
            <a:off x="5714909" y="3430111"/>
            <a:ext cx="3592033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좌측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점프</a:t>
            </a:r>
            <a:endParaRPr lang="en-US" altLang="ko-KR" sz="1200" dirty="0"/>
          </a:p>
        </p:txBody>
      </p:sp>
      <p:sp>
        <p:nvSpPr>
          <p:cNvPr id="48" name="내용 개체 틀 4">
            <a:extLst>
              <a:ext uri="{FF2B5EF4-FFF2-40B4-BE49-F238E27FC236}">
                <a16:creationId xmlns:a16="http://schemas.microsoft.com/office/drawing/2014/main" id="{C14BA61C-1367-4598-9A7A-2736F4DE9DF5}"/>
              </a:ext>
            </a:extLst>
          </p:cNvPr>
          <p:cNvSpPr txBox="1">
            <a:spLocks/>
          </p:cNvSpPr>
          <p:nvPr/>
        </p:nvSpPr>
        <p:spPr>
          <a:xfrm>
            <a:off x="9566198" y="3389935"/>
            <a:ext cx="2300707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우측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공격</a:t>
            </a:r>
            <a:endParaRPr lang="en-US" altLang="ko-KR" sz="1200" dirty="0"/>
          </a:p>
        </p:txBody>
      </p:sp>
      <p:sp>
        <p:nvSpPr>
          <p:cNvPr id="14" name="오른쪽 화살표 13"/>
          <p:cNvSpPr/>
          <p:nvPr/>
        </p:nvSpPr>
        <p:spPr>
          <a:xfrm rot="16200000">
            <a:off x="5561094" y="2620231"/>
            <a:ext cx="548529" cy="48843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5" y="3962564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5" y="5516776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5" y="3962566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7" y="4081752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4" y="4079383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8" y="4952557"/>
            <a:ext cx="374094" cy="597690"/>
          </a:xfrm>
          <a:prstGeom prst="rect">
            <a:avLst/>
          </a:prstGeom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1" y="5566700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8438833" y="5864508"/>
            <a:ext cx="3592033" cy="46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체력이 남은 적은 뒤로 밀려난다</a:t>
            </a:r>
            <a:r>
              <a:rPr lang="en-US" altLang="ko-KR" sz="1200" dirty="0"/>
              <a:t>.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5" y="4888263"/>
            <a:ext cx="880139" cy="656138"/>
            <a:chOff x="5814116" y="1317551"/>
            <a:chExt cx="880139" cy="65613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7205985A-D152-4D56-A252-232ED891E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06" y="2783505"/>
            <a:ext cx="566825" cy="3552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B20C5-48C9-42CB-83B2-87680F2D3514}"/>
              </a:ext>
            </a:extLst>
          </p:cNvPr>
          <p:cNvSpPr>
            <a:spLocks/>
          </p:cNvSpPr>
          <p:nvPr/>
        </p:nvSpPr>
        <p:spPr>
          <a:xfrm>
            <a:off x="4619444" y="1673259"/>
            <a:ext cx="1725740" cy="1823055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Jump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E1BFA-D4DE-4AEA-BBD0-367499875C9B}"/>
              </a:ext>
            </a:extLst>
          </p:cNvPr>
          <p:cNvSpPr>
            <a:spLocks/>
          </p:cNvSpPr>
          <p:nvPr/>
        </p:nvSpPr>
        <p:spPr>
          <a:xfrm>
            <a:off x="10242695" y="1659313"/>
            <a:ext cx="1624210" cy="1815191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ATT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3BB5A8-D712-48EA-A3BE-2995B3308AF0}"/>
              </a:ext>
            </a:extLst>
          </p:cNvPr>
          <p:cNvSpPr/>
          <p:nvPr/>
        </p:nvSpPr>
        <p:spPr>
          <a:xfrm>
            <a:off x="651760" y="1674393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082C8-E994-4057-92B4-898F089C755C}"/>
              </a:ext>
            </a:extLst>
          </p:cNvPr>
          <p:cNvSpPr/>
          <p:nvPr/>
        </p:nvSpPr>
        <p:spPr>
          <a:xfrm>
            <a:off x="3558597" y="1672024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FE812D96-F715-4808-B5D8-6658C344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DDBB746A-3253-429D-829C-2523738C30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2390738"/>
            <a:ext cx="856839" cy="72276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22DF4CA-F6A5-4CED-A284-354E0070C6D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4803354"/>
            <a:ext cx="856839" cy="722764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10964F47-08C9-4ED2-BE35-D415626B3B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1081710" y="4796266"/>
            <a:ext cx="856839" cy="72276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10794290" y="4947236"/>
            <a:ext cx="427728" cy="640143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3695">
            <a:off x="9881378" y="4728262"/>
            <a:ext cx="1324084" cy="8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998994" y="4772955"/>
            <a:ext cx="867911" cy="144756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1195820" y="4772954"/>
            <a:ext cx="671086" cy="144757"/>
          </a:xfrm>
          <a:custGeom>
            <a:avLst/>
            <a:gdLst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0 w 856839"/>
              <a:gd name="connsiteY3" fmla="*/ 14219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9100 w 856839"/>
              <a:gd name="connsiteY3" fmla="*/ 58849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1957 w 856839"/>
              <a:gd name="connsiteY3" fmla="*/ 61231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30982 w 856839"/>
              <a:gd name="connsiteY3" fmla="*/ 125525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7432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4576"/>
              <a:gd name="connsiteX1" fmla="*/ 856839 w 856839"/>
              <a:gd name="connsiteY1" fmla="*/ 0 h 144576"/>
              <a:gd name="connsiteX2" fmla="*/ 856839 w 856839"/>
              <a:gd name="connsiteY2" fmla="*/ 142193 h 144576"/>
              <a:gd name="connsiteX3" fmla="*/ 226219 w 856839"/>
              <a:gd name="connsiteY3" fmla="*/ 144576 h 144576"/>
              <a:gd name="connsiteX4" fmla="*/ 0 w 856839"/>
              <a:gd name="connsiteY4" fmla="*/ 0 h 14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839" h="144576">
                <a:moveTo>
                  <a:pt x="0" y="0"/>
                </a:moveTo>
                <a:lnTo>
                  <a:pt x="856839" y="0"/>
                </a:lnTo>
                <a:lnTo>
                  <a:pt x="856839" y="142193"/>
                </a:lnTo>
                <a:lnTo>
                  <a:pt x="226219" y="1445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08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5EB6D-A6D3-4BDF-826D-122E2176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2CE17-BD93-4B90-87C4-29ADF8E7F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/>
              <a:t>전투와 러닝을 결합 하려 했다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그런데 </a:t>
            </a:r>
            <a:r>
              <a:rPr lang="ko-KR" altLang="en-US" dirty="0" err="1"/>
              <a:t>바꿔놓고</a:t>
            </a:r>
            <a:r>
              <a:rPr lang="ko-KR" altLang="en-US" dirty="0"/>
              <a:t> 보니</a:t>
            </a:r>
            <a:r>
              <a:rPr lang="en-US" altLang="ko-KR" dirty="0"/>
              <a:t>, </a:t>
            </a:r>
            <a:r>
              <a:rPr lang="ko-KR" altLang="en-US" dirty="0"/>
              <a:t>슬라이딩 키를 공격키로 바꿔 놓은 게임이랑 별반 다를 게 없었다</a:t>
            </a:r>
            <a:r>
              <a:rPr lang="en-US" altLang="ko-KR" dirty="0"/>
              <a:t>. </a:t>
            </a:r>
            <a:r>
              <a:rPr lang="ko-KR" altLang="en-US" dirty="0"/>
              <a:t>기획을 하면 할 수록</a:t>
            </a:r>
            <a:r>
              <a:rPr lang="en-US" altLang="ko-KR" dirty="0"/>
              <a:t> </a:t>
            </a:r>
            <a:r>
              <a:rPr lang="ko-KR" altLang="en-US" dirty="0"/>
              <a:t>게임의 룰이 조잡해지고 살만 덕지덕지 붙더라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그래서 전투와 러닝을 떼어서 기획 할</a:t>
            </a:r>
            <a:r>
              <a:rPr lang="en-US" altLang="ko-KR" dirty="0"/>
              <a:t> </a:t>
            </a:r>
            <a:r>
              <a:rPr lang="ko-KR" altLang="en-US" dirty="0"/>
              <a:t>수 있게 플레이를 두가지 구간으로 나눴다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러닝 구간이 먼저 진행 됨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점프와 공격을 통해 러닝을 진행 함</a:t>
            </a:r>
            <a:r>
              <a:rPr lang="en-US" altLang="ko-KR" dirty="0"/>
              <a:t>. </a:t>
            </a:r>
            <a:r>
              <a:rPr lang="ko-KR" altLang="en-US" dirty="0"/>
              <a:t>기존 러닝 게임과 다른 부분은 슬라이딩이 공격으로 대체되었고</a:t>
            </a:r>
            <a:r>
              <a:rPr lang="en-US" altLang="ko-KR" dirty="0"/>
              <a:t> </a:t>
            </a:r>
            <a:r>
              <a:rPr lang="ko-KR" altLang="en-US" dirty="0"/>
              <a:t>이에 따라 타격감이 생긴다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러닝 부분을 통해서 보스전에 도움을 주는 아이템이나 효과를 얻을 수 있다</a:t>
            </a:r>
            <a:r>
              <a:rPr lang="en-US" altLang="ko-KR" dirty="0"/>
              <a:t>. </a:t>
            </a:r>
            <a:r>
              <a:rPr lang="ko-KR" altLang="en-US" dirty="0"/>
              <a:t>이 부분이 기존 기획에서 무작위 특성을 대체한다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러닝 구간에서 체력을 관리하고</a:t>
            </a:r>
            <a:r>
              <a:rPr lang="en-US" altLang="ko-KR" dirty="0"/>
              <a:t>, </a:t>
            </a:r>
            <a:r>
              <a:rPr lang="ko-KR" altLang="en-US" dirty="0"/>
              <a:t>아이템을 획득해서 보스전을 잘 진행 하는 것이 주 목표가 된다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기존 러닝 게임의 목표</a:t>
            </a:r>
            <a:r>
              <a:rPr lang="en-US" altLang="ko-KR" dirty="0"/>
              <a:t>, </a:t>
            </a:r>
            <a:r>
              <a:rPr lang="ko-KR" altLang="en-US" dirty="0"/>
              <a:t>짧은 구간이지만 실수하지 않고 집중해야 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전투 구간이 진행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 err="1"/>
              <a:t>보스랑</a:t>
            </a:r>
            <a:r>
              <a:rPr lang="ko-KR" altLang="en-US" dirty="0"/>
              <a:t> </a:t>
            </a:r>
            <a:r>
              <a:rPr lang="en-US" altLang="ko-KR" dirty="0"/>
              <a:t>1:1 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보스 유형이 나뉘고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플레이어가 사용 하는 캐릭터 유형 나뉜다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점프는 방어 관련 조작을 바뀌고</a:t>
            </a:r>
            <a:r>
              <a:rPr lang="en-US" altLang="ko-KR" dirty="0"/>
              <a:t>, </a:t>
            </a:r>
            <a:r>
              <a:rPr lang="ko-KR" altLang="en-US" dirty="0"/>
              <a:t>공격 키는 그대로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보스 패턴에 맞게 조작을 진행 하는 것 보스와 전투가 진행 됨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4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5FA9F8F-B13B-4848-96DE-38066D712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2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8C38BE5-C623-42CC-83D5-68CBF26678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8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B74E3E-7183-4FDA-96E4-4F7DB1E58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18052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/>
              <a:t>정리</a:t>
            </a:r>
            <a:endParaRPr lang="en-US" sz="14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340B7DB-EF1F-461D-8384-0FC2E0474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8052"/>
            <a:ext cx="12192000" cy="6539948"/>
          </a:xfrm>
        </p:spPr>
        <p:txBody>
          <a:bodyPr>
            <a:normAutofit/>
          </a:bodyPr>
          <a:lstStyle/>
          <a:p>
            <a:pPr algn="l"/>
            <a:r>
              <a:rPr lang="ko-KR" altLang="en-US" sz="1200" dirty="0" err="1"/>
              <a:t>ㅁㄴㅇㄹ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412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F3A74E0-B2D5-4490-9E8C-C35A6BAF2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694" y="461874"/>
            <a:ext cx="11752634" cy="432738"/>
          </a:xfrm>
        </p:spPr>
        <p:txBody>
          <a:bodyPr/>
          <a:lstStyle/>
          <a:p>
            <a:r>
              <a:rPr lang="ko-KR" altLang="en-US" dirty="0"/>
              <a:t>모티브 게임</a:t>
            </a:r>
            <a:r>
              <a:rPr lang="en-US" altLang="ko-KR" dirty="0"/>
              <a:t>/ </a:t>
            </a:r>
            <a:r>
              <a:rPr lang="ko-KR" altLang="en-US" dirty="0"/>
              <a:t>차용 할 요소</a:t>
            </a:r>
            <a:endParaRPr lang="en-US" dirty="0"/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DC73E0EB-FE79-4795-BB4B-D56666D4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612605"/>
              </p:ext>
            </p:extLst>
          </p:nvPr>
        </p:nvGraphicFramePr>
        <p:xfrm>
          <a:off x="3730731" y="902843"/>
          <a:ext cx="8245515" cy="1461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981">
                  <a:extLst>
                    <a:ext uri="{9D8B030D-6E8A-4147-A177-3AD203B41FA5}">
                      <a16:colId xmlns:a16="http://schemas.microsoft.com/office/drawing/2014/main" val="610234250"/>
                    </a:ext>
                  </a:extLst>
                </a:gridCol>
                <a:gridCol w="5768534">
                  <a:extLst>
                    <a:ext uri="{9D8B030D-6E8A-4147-A177-3AD203B41FA5}">
                      <a16:colId xmlns:a16="http://schemas.microsoft.com/office/drawing/2014/main" val="2715259658"/>
                    </a:ext>
                  </a:extLst>
                </a:gridCol>
              </a:tblGrid>
              <a:tr h="394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8431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편리한 한 손 조작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정지 시 자동 공격 하는 시스템으로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간단한 조작</a:t>
                      </a:r>
                      <a:endParaRPr lang="en-US" sz="1200" b="1" dirty="0">
                        <a:solidFill>
                          <a:srgbClr val="FF7C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1535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무작위 능력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 진행 중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무작위 능력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획득으로 플레이 경험 다양화 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09522"/>
                  </a:ext>
                </a:extLst>
              </a:tr>
              <a:tr h="3554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성장 시스템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특성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무기와 특성 업그레이드로 점점 강해지는 캐릭터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02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1BCC239-F0F5-4229-BC5F-C1D3127FDE90}"/>
              </a:ext>
            </a:extLst>
          </p:cNvPr>
          <p:cNvSpPr/>
          <p:nvPr/>
        </p:nvSpPr>
        <p:spPr>
          <a:xfrm>
            <a:off x="227691" y="3751429"/>
            <a:ext cx="11763573" cy="29482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97E4BC7-5B08-4C28-B4D8-AC98C1B5D3C8}"/>
              </a:ext>
            </a:extLst>
          </p:cNvPr>
          <p:cNvSpPr txBox="1">
            <a:spLocks/>
          </p:cNvSpPr>
          <p:nvPr/>
        </p:nvSpPr>
        <p:spPr>
          <a:xfrm>
            <a:off x="226694" y="5288397"/>
            <a:ext cx="11763573" cy="1432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solidFill>
                  <a:srgbClr val="FF7C80"/>
                </a:solidFill>
              </a:rPr>
              <a:t>게임의 방향성이 유사</a:t>
            </a:r>
            <a:r>
              <a:rPr lang="en-US" altLang="ko-KR" sz="1600" b="1" dirty="0">
                <a:solidFill>
                  <a:srgbClr val="FF7C80"/>
                </a:solidFill>
              </a:rPr>
              <a:t>, </a:t>
            </a:r>
            <a:r>
              <a:rPr lang="ko-KR" altLang="en-US" sz="1600" dirty="0"/>
              <a:t>차용 했을 때 큰 위화감이 없을 것</a:t>
            </a:r>
            <a:r>
              <a:rPr lang="en-US" altLang="ko-KR" sz="1600" dirty="0"/>
              <a:t>.?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FF7C80"/>
                </a:solidFill>
              </a:rPr>
              <a:t>포지션에서 경쟁력</a:t>
            </a:r>
            <a:r>
              <a:rPr lang="ko-KR" altLang="en-US" sz="1600" dirty="0"/>
              <a:t>으로</a:t>
            </a:r>
            <a:r>
              <a:rPr lang="ko-KR" altLang="en-US" sz="1600" b="1" dirty="0">
                <a:solidFill>
                  <a:srgbClr val="FF7C80"/>
                </a:solidFill>
              </a:rPr>
              <a:t> </a:t>
            </a:r>
            <a:r>
              <a:rPr lang="ko-KR" altLang="en-US" sz="1600" dirty="0"/>
              <a:t>삼기 위해</a:t>
            </a:r>
            <a:r>
              <a:rPr lang="en-US" altLang="ko-KR" sz="1600" dirty="0"/>
              <a:t>.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FF7C80"/>
                </a:solidFill>
              </a:rPr>
              <a:t>액션성을 강화 </a:t>
            </a:r>
            <a:r>
              <a:rPr lang="ko-KR" altLang="en-US" sz="1600" dirty="0"/>
              <a:t>하면서도 기존 경험으로 익숙하게</a:t>
            </a:r>
            <a:r>
              <a:rPr lang="en-US" altLang="ko-KR" sz="1600" dirty="0"/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9195A3-3047-4BBE-9E60-238DA4CA4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13" b="20750"/>
          <a:stretch/>
        </p:blipFill>
        <p:spPr>
          <a:xfrm>
            <a:off x="3620590" y="3756635"/>
            <a:ext cx="1781833" cy="15492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86C835-20E5-400B-98A2-0E13943D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90" y="3753179"/>
            <a:ext cx="3353702" cy="1549265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F8D13C0-39EF-4866-998F-0355C6AEC74D}"/>
              </a:ext>
            </a:extLst>
          </p:cNvPr>
          <p:cNvSpPr txBox="1">
            <a:spLocks/>
          </p:cNvSpPr>
          <p:nvPr/>
        </p:nvSpPr>
        <p:spPr>
          <a:xfrm>
            <a:off x="5422021" y="3938571"/>
            <a:ext cx="1802265" cy="273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200" dirty="0"/>
              <a:t>처음엔</a:t>
            </a:r>
            <a:r>
              <a:rPr lang="en-US" altLang="ko-KR" sz="1200" dirty="0"/>
              <a:t> </a:t>
            </a:r>
            <a:r>
              <a:rPr lang="ko-KR" altLang="en-US" sz="1200" dirty="0"/>
              <a:t>한 발 씩 쏨</a:t>
            </a:r>
            <a:r>
              <a:rPr lang="en-US" altLang="ko-KR" sz="1200" dirty="0"/>
              <a:t>.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917F34D-C75E-45D2-AB9A-E84FFCB0871B}"/>
              </a:ext>
            </a:extLst>
          </p:cNvPr>
          <p:cNvSpPr/>
          <p:nvPr/>
        </p:nvSpPr>
        <p:spPr>
          <a:xfrm>
            <a:off x="1995181" y="3827570"/>
            <a:ext cx="417777" cy="698357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2614926-368C-4910-A5DE-F2AF115C9504}"/>
              </a:ext>
            </a:extLst>
          </p:cNvPr>
          <p:cNvSpPr txBox="1">
            <a:spLocks/>
          </p:cNvSpPr>
          <p:nvPr/>
        </p:nvSpPr>
        <p:spPr>
          <a:xfrm>
            <a:off x="6440952" y="4515900"/>
            <a:ext cx="2332674" cy="468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n w="3175">
                  <a:noFill/>
                </a:ln>
              </a:rPr>
              <a:t>특성을 획득하면 공격이 강화 됨</a:t>
            </a:r>
            <a:r>
              <a:rPr lang="en-US" altLang="ko-KR" dirty="0">
                <a:ln w="3175">
                  <a:noFill/>
                </a:ln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E9A714-BD61-4E0B-BBEA-6FA8D05333B3}"/>
              </a:ext>
            </a:extLst>
          </p:cNvPr>
          <p:cNvSpPr/>
          <p:nvPr/>
        </p:nvSpPr>
        <p:spPr>
          <a:xfrm>
            <a:off x="246291" y="892904"/>
            <a:ext cx="11743977" cy="2346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9FB8ECE-DCA0-4BC9-ABED-48E68E44CAEA}"/>
              </a:ext>
            </a:extLst>
          </p:cNvPr>
          <p:cNvSpPr txBox="1">
            <a:spLocks/>
          </p:cNvSpPr>
          <p:nvPr/>
        </p:nvSpPr>
        <p:spPr>
          <a:xfrm>
            <a:off x="3730167" y="2356734"/>
            <a:ext cx="8260101" cy="88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궁수의 전설은 간단한 조작과</a:t>
            </a:r>
            <a:r>
              <a:rPr lang="en-US" altLang="ko-KR" sz="1200" dirty="0"/>
              <a:t> </a:t>
            </a:r>
            <a:r>
              <a:rPr lang="ko-KR" altLang="en-US" sz="1200" dirty="0"/>
              <a:t>스테이지 진행 시 </a:t>
            </a:r>
            <a:r>
              <a:rPr lang="ko-KR" altLang="en-US" sz="1200" b="1" dirty="0">
                <a:solidFill>
                  <a:srgbClr val="FF7C80"/>
                </a:solidFill>
              </a:rPr>
              <a:t>무작위 능력이 쌓여 시너지 효과를 내는 플레이 재미</a:t>
            </a:r>
            <a:r>
              <a:rPr lang="ko-KR" altLang="en-US" sz="1200" dirty="0"/>
              <a:t>와 </a:t>
            </a:r>
            <a:r>
              <a:rPr lang="ko-KR" altLang="en-US" sz="1200" b="1" dirty="0">
                <a:solidFill>
                  <a:srgbClr val="FF7C80"/>
                </a:solidFill>
              </a:rPr>
              <a:t>무기와 특성을 업그레이드 하는 성장 시스템이 </a:t>
            </a:r>
            <a:r>
              <a:rPr lang="ko-KR" altLang="en-US" sz="1200" dirty="0"/>
              <a:t>특징이며 좋은 성적을 올리고 있다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034774-D148-4A70-825C-856ABF3F03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9" t="4701" r="78693" b="-2719"/>
          <a:stretch/>
        </p:blipFill>
        <p:spPr>
          <a:xfrm>
            <a:off x="316869" y="1485971"/>
            <a:ext cx="1553646" cy="16595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109550-DC49-4D02-A641-27679C72FA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68" t="47167" r="51302" b="-2719"/>
          <a:stretch/>
        </p:blipFill>
        <p:spPr>
          <a:xfrm>
            <a:off x="1943021" y="1577289"/>
            <a:ext cx="1635277" cy="8240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77EDB8-E45D-4535-BD05-F5FA03A772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75" t="47167" r="24695" b="-2719"/>
          <a:stretch/>
        </p:blipFill>
        <p:spPr>
          <a:xfrm>
            <a:off x="1957607" y="2165907"/>
            <a:ext cx="1635277" cy="82400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8ABF26-C569-45A3-90C1-B34952A9326E}"/>
              </a:ext>
            </a:extLst>
          </p:cNvPr>
          <p:cNvSpPr/>
          <p:nvPr/>
        </p:nvSpPr>
        <p:spPr>
          <a:xfrm rot="10800000" flipV="1">
            <a:off x="226694" y="3416654"/>
            <a:ext cx="11763573" cy="334774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차용 할  요소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무작위 특성 시스템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8753A-77BC-4AA4-95FE-23C44C0999E6}"/>
              </a:ext>
            </a:extLst>
          </p:cNvPr>
          <p:cNvSpPr/>
          <p:nvPr/>
        </p:nvSpPr>
        <p:spPr>
          <a:xfrm>
            <a:off x="240717" y="892904"/>
            <a:ext cx="3489451" cy="2346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62A10EC-0A9A-4B32-A69C-0DF8F9B2E589}"/>
              </a:ext>
            </a:extLst>
          </p:cNvPr>
          <p:cNvSpPr txBox="1">
            <a:spLocks/>
          </p:cNvSpPr>
          <p:nvPr/>
        </p:nvSpPr>
        <p:spPr>
          <a:xfrm>
            <a:off x="240717" y="896796"/>
            <a:ext cx="3486372" cy="400641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궁수의 전설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0441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89EA9-F109-4D5E-8316-94874BEC5C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플레이 경험과 재미</a:t>
            </a:r>
            <a:endParaRPr lang="en-US" dirty="0"/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10B11D1-A439-4D4B-B02B-1729FEEA769E}"/>
              </a:ext>
            </a:extLst>
          </p:cNvPr>
          <p:cNvSpPr txBox="1">
            <a:spLocks/>
          </p:cNvSpPr>
          <p:nvPr/>
        </p:nvSpPr>
        <p:spPr>
          <a:xfrm>
            <a:off x="226694" y="894612"/>
            <a:ext cx="11752634" cy="215041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타이밍에 맞게 조작을 해야 함</a:t>
            </a:r>
            <a:r>
              <a:rPr lang="en-US" altLang="ko-KR" dirty="0"/>
              <a:t>. </a:t>
            </a:r>
            <a:r>
              <a:rPr lang="ko-KR" altLang="en-US" dirty="0"/>
              <a:t>정확한 타이밍에 가까울 수록 긍정적인 결과가 형태</a:t>
            </a:r>
            <a:r>
              <a:rPr lang="en-US" altLang="ko-KR" dirty="0"/>
              <a:t>. </a:t>
            </a:r>
            <a:r>
              <a:rPr lang="ko-KR" altLang="en-US" dirty="0"/>
              <a:t>→ 플레이 타임이 짧을 수록 유저에게 집중을 이끌어내기 쉽다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상대적을 캐주얼한 액션에 속한다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스테이지 단위로 제작</a:t>
            </a:r>
            <a:r>
              <a:rPr lang="en-US" altLang="ko-KR" dirty="0"/>
              <a:t>, </a:t>
            </a:r>
            <a:r>
              <a:rPr lang="ko-KR" altLang="en-US" dirty="0"/>
              <a:t>스테이지 단위 플레이 타임을 조절 할 수 있게 제작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조작과 콘텐츠로 구분해볼까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8D3E341-7155-434F-91F9-FCD0E69103D8}"/>
              </a:ext>
            </a:extLst>
          </p:cNvPr>
          <p:cNvSpPr txBox="1">
            <a:spLocks/>
          </p:cNvSpPr>
          <p:nvPr/>
        </p:nvSpPr>
        <p:spPr>
          <a:xfrm>
            <a:off x="226694" y="3160733"/>
            <a:ext cx="11752634" cy="52668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스테이지 단위로</a:t>
            </a:r>
            <a:r>
              <a:rPr lang="en-US" altLang="ko-KR" dirty="0"/>
              <a:t>, </a:t>
            </a:r>
            <a:r>
              <a:rPr lang="ko-KR" altLang="en-US" dirty="0"/>
              <a:t>러닝 구간과 전투 구간으로 나눠 진행</a:t>
            </a:r>
            <a:endParaRPr lang="en-US" altLang="ko-KR" dirty="0"/>
          </a:p>
        </p:txBody>
      </p:sp>
      <p:graphicFrame>
        <p:nvGraphicFramePr>
          <p:cNvPr id="2" name="표 12">
            <a:extLst>
              <a:ext uri="{FF2B5EF4-FFF2-40B4-BE49-F238E27FC236}">
                <a16:creationId xmlns:a16="http://schemas.microsoft.com/office/drawing/2014/main" id="{2EB9DD07-9DB7-4BC7-B24A-D9B2931A0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78459"/>
              </p:ext>
            </p:extLst>
          </p:nvPr>
        </p:nvGraphicFramePr>
        <p:xfrm>
          <a:off x="226694" y="4068769"/>
          <a:ext cx="1175263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689">
                  <a:extLst>
                    <a:ext uri="{9D8B030D-6E8A-4147-A177-3AD203B41FA5}">
                      <a16:colId xmlns:a16="http://schemas.microsoft.com/office/drawing/2014/main" val="1738094982"/>
                    </a:ext>
                  </a:extLst>
                </a:gridCol>
                <a:gridCol w="5128591">
                  <a:extLst>
                    <a:ext uri="{9D8B030D-6E8A-4147-A177-3AD203B41FA5}">
                      <a16:colId xmlns:a16="http://schemas.microsoft.com/office/drawing/2014/main" val="2995935956"/>
                    </a:ext>
                  </a:extLst>
                </a:gridCol>
                <a:gridCol w="5280355">
                  <a:extLst>
                    <a:ext uri="{9D8B030D-6E8A-4147-A177-3AD203B41FA5}">
                      <a16:colId xmlns:a16="http://schemas.microsoft.com/office/drawing/2014/main" val="3851297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전투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6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집중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몰입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실수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(HP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감소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아이템 놓침 등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전투 구간이 불리해짐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피격 시 피드백과 결과에 따른 피드백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2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패턴 학습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</a:rPr>
                        <a:t>다회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플레이로 패턴을 외우지 않더라도 짧은 단위의 패턴을 익히게 되는 것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공격 패턴을 외우고 응용 하는 방식을 학습 하는 것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9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짧은 단위의 성장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성장 하는 단계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성장을 체감 하는 단계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2577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A8AEF6-2CA2-4602-A5BA-ACFD156AC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13776"/>
              </p:ext>
            </p:extLst>
          </p:nvPr>
        </p:nvGraphicFramePr>
        <p:xfrm>
          <a:off x="379094" y="4221169"/>
          <a:ext cx="104089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8591">
                  <a:extLst>
                    <a:ext uri="{9D8B030D-6E8A-4147-A177-3AD203B41FA5}">
                      <a16:colId xmlns:a16="http://schemas.microsoft.com/office/drawing/2014/main" val="2995935956"/>
                    </a:ext>
                  </a:extLst>
                </a:gridCol>
                <a:gridCol w="5280355">
                  <a:extLst>
                    <a:ext uri="{9D8B030D-6E8A-4147-A177-3AD203B41FA5}">
                      <a16:colId xmlns:a16="http://schemas.microsoft.com/office/drawing/2014/main" val="3851297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조작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전투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6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점프인지 공격인지 판단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타이밍에 맞춰 키 입력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피격 시 피드백과 결과에 따른 피드백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425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공격 패턴을 외우고 응용 하는 방식을 학습 하는 것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49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성장을 체감 하는 단계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25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214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3B74E3E-7183-4FDA-96E4-4F7DB1E58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18052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/>
              <a:t>정리</a:t>
            </a:r>
            <a:endParaRPr lang="en-US" sz="14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340B7DB-EF1F-461D-8384-0FC2E0474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8052"/>
            <a:ext cx="12192000" cy="19371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ko-KR" altLang="en-US" sz="1200" dirty="0" err="1"/>
              <a:t>ㅁㄴㅇㄹ</a:t>
            </a:r>
            <a:endParaRPr 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09A67-FE89-40F7-A607-853995D29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0329"/>
            <a:ext cx="910907" cy="14553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BA16F2-B393-4EBD-839D-4BD70E77AD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435" b="15647"/>
          <a:stretch/>
        </p:blipFill>
        <p:spPr>
          <a:xfrm flipH="1">
            <a:off x="2009114" y="1528803"/>
            <a:ext cx="910906" cy="63688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AD4EDA-2505-4A86-B96D-57E416732F60}"/>
              </a:ext>
            </a:extLst>
          </p:cNvPr>
          <p:cNvGrpSpPr/>
          <p:nvPr/>
        </p:nvGrpSpPr>
        <p:grpSpPr>
          <a:xfrm>
            <a:off x="3845188" y="1057093"/>
            <a:ext cx="1208076" cy="1108592"/>
            <a:chOff x="5935248" y="3950506"/>
            <a:chExt cx="3360047" cy="243638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86D95AD-CE44-4F22-B761-FDA7E51C5DFD}"/>
                </a:ext>
              </a:extLst>
            </p:cNvPr>
            <p:cNvGrpSpPr/>
            <p:nvPr/>
          </p:nvGrpSpPr>
          <p:grpSpPr>
            <a:xfrm rot="21399667">
              <a:off x="5960820" y="3950506"/>
              <a:ext cx="3334475" cy="2421895"/>
              <a:chOff x="5936839" y="3810806"/>
              <a:chExt cx="3321060" cy="24218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C848345-2BE8-4865-BF5D-58F9AD4EE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88"/>
              <a:stretch/>
            </p:blipFill>
            <p:spPr>
              <a:xfrm>
                <a:off x="5936839" y="3810806"/>
                <a:ext cx="1806235" cy="230448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02D169F-FBF2-44E9-9C92-94C4D80EF4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88"/>
              <a:stretch/>
            </p:blipFill>
            <p:spPr>
              <a:xfrm rot="482160" flipH="1">
                <a:off x="7451664" y="3928213"/>
                <a:ext cx="1806235" cy="2304488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00F943B-4B45-4FF1-B937-BC4DFD97BC38}"/>
                </a:ext>
              </a:extLst>
            </p:cNvPr>
            <p:cNvGrpSpPr/>
            <p:nvPr/>
          </p:nvGrpSpPr>
          <p:grpSpPr>
            <a:xfrm rot="21122914">
              <a:off x="5935248" y="3964996"/>
              <a:ext cx="3334475" cy="2421895"/>
              <a:chOff x="6010498" y="1995895"/>
              <a:chExt cx="3321060" cy="242189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A7DE126-5214-4C92-A07A-1B3F5D3EDB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88"/>
              <a:stretch/>
            </p:blipFill>
            <p:spPr>
              <a:xfrm>
                <a:off x="6010498" y="1995895"/>
                <a:ext cx="1806235" cy="230448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74E7817-8FD5-430C-A82F-5DB0EFA9D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88"/>
              <a:stretch/>
            </p:blipFill>
            <p:spPr>
              <a:xfrm rot="482160" flipH="1">
                <a:off x="7525323" y="2113302"/>
                <a:ext cx="1806235" cy="2304488"/>
              </a:xfrm>
              <a:prstGeom prst="rect">
                <a:avLst/>
              </a:prstGeom>
            </p:spPr>
          </p:pic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AE358AC-4834-41EC-900C-749FA199C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185" y="959030"/>
            <a:ext cx="638321" cy="6383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B2342D-D036-4908-950C-8BA06107A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646" y="1553202"/>
            <a:ext cx="638321" cy="6383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87BE34-A525-417C-A55C-097C6AA357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6173" y="1553202"/>
            <a:ext cx="637200" cy="637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4D4B00-D17C-4AC1-8C22-0E57446811F1}"/>
              </a:ext>
            </a:extLst>
          </p:cNvPr>
          <p:cNvSpPr/>
          <p:nvPr/>
        </p:nvSpPr>
        <p:spPr>
          <a:xfrm>
            <a:off x="6096000" y="2591097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근접</a:t>
            </a:r>
            <a:endParaRPr 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6198D9-8806-4133-8E94-C3951A52B7FE}"/>
              </a:ext>
            </a:extLst>
          </p:cNvPr>
          <p:cNvSpPr/>
          <p:nvPr/>
        </p:nvSpPr>
        <p:spPr>
          <a:xfrm>
            <a:off x="9641222" y="2320344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스킬</a:t>
            </a:r>
            <a:endParaRPr 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5189DC-475C-433E-8DE7-12611EFEB531}"/>
              </a:ext>
            </a:extLst>
          </p:cNvPr>
          <p:cNvSpPr/>
          <p:nvPr/>
        </p:nvSpPr>
        <p:spPr>
          <a:xfrm>
            <a:off x="6096000" y="2911582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범위</a:t>
            </a:r>
            <a:endParaRPr 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D42B2D-4A05-4D4A-A7FF-CB84C6074F24}"/>
              </a:ext>
            </a:extLst>
          </p:cNvPr>
          <p:cNvSpPr/>
          <p:nvPr/>
        </p:nvSpPr>
        <p:spPr>
          <a:xfrm>
            <a:off x="6106478" y="3474415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사각형</a:t>
            </a:r>
            <a:endParaRPr 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63A31E-7055-4FDF-9A9B-CBADFCA5A28B}"/>
              </a:ext>
            </a:extLst>
          </p:cNvPr>
          <p:cNvSpPr/>
          <p:nvPr/>
        </p:nvSpPr>
        <p:spPr>
          <a:xfrm>
            <a:off x="6106478" y="3179884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부채꼴</a:t>
            </a:r>
            <a:endParaRPr 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A69460-BE00-4F93-A34E-4E0C3F276415}"/>
              </a:ext>
            </a:extLst>
          </p:cNvPr>
          <p:cNvSpPr/>
          <p:nvPr/>
        </p:nvSpPr>
        <p:spPr>
          <a:xfrm>
            <a:off x="12638684" y="3861961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이동</a:t>
            </a:r>
            <a:endParaRPr 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D4E88E-B649-4430-A7C2-573AD9DFC990}"/>
              </a:ext>
            </a:extLst>
          </p:cNvPr>
          <p:cNvSpPr/>
          <p:nvPr/>
        </p:nvSpPr>
        <p:spPr>
          <a:xfrm>
            <a:off x="7607167" y="2911582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데미지</a:t>
            </a:r>
            <a:endParaRPr 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35616D-08AE-49FF-8B4B-73C13EC9094D}"/>
              </a:ext>
            </a:extLst>
          </p:cNvPr>
          <p:cNvSpPr/>
          <p:nvPr/>
        </p:nvSpPr>
        <p:spPr>
          <a:xfrm>
            <a:off x="9221436" y="2894495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딜레이</a:t>
            </a:r>
            <a:endParaRPr lang="en-US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B05754-7EAC-45D3-AC9E-6110F0AF901F}"/>
              </a:ext>
            </a:extLst>
          </p:cNvPr>
          <p:cNvSpPr/>
          <p:nvPr/>
        </p:nvSpPr>
        <p:spPr>
          <a:xfrm>
            <a:off x="12407026" y="4259992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체력</a:t>
            </a:r>
            <a:endParaRPr 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764EFD-3184-4569-8F56-9C3F36C06938}"/>
              </a:ext>
            </a:extLst>
          </p:cNvPr>
          <p:cNvSpPr/>
          <p:nvPr/>
        </p:nvSpPr>
        <p:spPr>
          <a:xfrm>
            <a:off x="11295777" y="2320344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체력</a:t>
            </a:r>
            <a:endParaRPr 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054C07-E09E-455C-ADA0-688EFC82E060}"/>
              </a:ext>
            </a:extLst>
          </p:cNvPr>
          <p:cNvSpPr/>
          <p:nvPr/>
        </p:nvSpPr>
        <p:spPr>
          <a:xfrm>
            <a:off x="0" y="2397775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캐릭터</a:t>
            </a:r>
            <a:endParaRPr 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DCC5D2-129F-45C1-87AD-4B9A9430693A}"/>
              </a:ext>
            </a:extLst>
          </p:cNvPr>
          <p:cNvSpPr/>
          <p:nvPr/>
        </p:nvSpPr>
        <p:spPr>
          <a:xfrm>
            <a:off x="7617645" y="2607869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투사체</a:t>
            </a:r>
            <a:endParaRPr 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2BC9FD5-EA11-4B16-8859-A9371F84558A}"/>
              </a:ext>
            </a:extLst>
          </p:cNvPr>
          <p:cNvSpPr/>
          <p:nvPr/>
        </p:nvSpPr>
        <p:spPr>
          <a:xfrm>
            <a:off x="10825595" y="2895286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속도</a:t>
            </a:r>
            <a:endParaRPr 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D45EE6-EBE5-477F-BBB0-1A59CB94ABED}"/>
              </a:ext>
            </a:extLst>
          </p:cNvPr>
          <p:cNvSpPr/>
          <p:nvPr/>
        </p:nvSpPr>
        <p:spPr>
          <a:xfrm>
            <a:off x="1708983" y="2381296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몬스터</a:t>
            </a:r>
            <a:endParaRPr 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5A90FC-BFF4-4F76-B26D-34A63A91509F}"/>
              </a:ext>
            </a:extLst>
          </p:cNvPr>
          <p:cNvSpPr/>
          <p:nvPr/>
        </p:nvSpPr>
        <p:spPr>
          <a:xfrm>
            <a:off x="2009114" y="3638506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장애물</a:t>
            </a:r>
            <a:endParaRPr 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479BEF-8AE8-4135-AF0A-B0B60A60BCA7}"/>
              </a:ext>
            </a:extLst>
          </p:cNvPr>
          <p:cNvSpPr/>
          <p:nvPr/>
        </p:nvSpPr>
        <p:spPr>
          <a:xfrm>
            <a:off x="335837" y="3638506"/>
            <a:ext cx="1511167" cy="23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무작위 특성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37425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397BBF5-75B2-4380-A369-799B592B2702}"/>
              </a:ext>
            </a:extLst>
          </p:cNvPr>
          <p:cNvSpPr txBox="1">
            <a:spLocks/>
          </p:cNvSpPr>
          <p:nvPr/>
        </p:nvSpPr>
        <p:spPr>
          <a:xfrm>
            <a:off x="602015" y="3427765"/>
            <a:ext cx="11336593" cy="11311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+mj-ea"/>
              </a:rPr>
              <a:t>모티브 게임 별 차용 점</a:t>
            </a:r>
            <a:r>
              <a:rPr lang="en-US" altLang="ko-KR" b="1" dirty="0">
                <a:latin typeface="+mj-ea"/>
              </a:rPr>
              <a:t>, </a:t>
            </a:r>
            <a:r>
              <a:rPr lang="ko-KR" altLang="en-US" b="1" dirty="0">
                <a:latin typeface="+mj-ea"/>
              </a:rPr>
              <a:t>차별화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포인트</a:t>
            </a:r>
            <a:r>
              <a:rPr lang="en-US" altLang="ko-KR" b="1" dirty="0">
                <a:latin typeface="+mj-ea"/>
              </a:rPr>
              <a:t>.</a:t>
            </a:r>
          </a:p>
          <a:p>
            <a:pPr marL="447675" indent="-447675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rgbClr val="FF7C80"/>
                </a:solidFill>
              </a:rPr>
              <a:t>       </a:t>
            </a:r>
            <a:r>
              <a:rPr lang="en-US" altLang="ko-KR" sz="1200" b="1" dirty="0">
                <a:solidFill>
                  <a:srgbClr val="FF7C80"/>
                </a:solidFill>
              </a:rPr>
              <a:t>	</a:t>
            </a:r>
            <a:r>
              <a:rPr lang="ko-KR" altLang="en-US" sz="1200" dirty="0"/>
              <a:t>판타지 러너</a:t>
            </a:r>
            <a:r>
              <a:rPr lang="en-US" altLang="ko-KR" sz="1200" dirty="0"/>
              <a:t>: </a:t>
            </a:r>
            <a:r>
              <a:rPr lang="ko-KR" altLang="en-US" sz="1200" dirty="0"/>
              <a:t>장애물과 몬스터를 점프와 공격을 통해 극복하며 </a:t>
            </a:r>
            <a:r>
              <a:rPr lang="ko-KR" altLang="en-US" sz="1200" b="1" dirty="0">
                <a:solidFill>
                  <a:srgbClr val="FF7C80"/>
                </a:solidFill>
              </a:rPr>
              <a:t>실패 하지 않으려고 하는 데서 오는 긴장감</a:t>
            </a:r>
            <a:r>
              <a:rPr lang="en-US" altLang="ko-KR" sz="1200" b="1" dirty="0">
                <a:solidFill>
                  <a:srgbClr val="FF7C80"/>
                </a:solidFill>
              </a:rPr>
              <a:t>.</a:t>
            </a:r>
            <a:r>
              <a:rPr lang="ko-KR" altLang="en-US" sz="1200" b="1" dirty="0"/>
              <a:t> </a:t>
            </a:r>
            <a:r>
              <a:rPr lang="ko-KR" altLang="en-US" sz="1200" dirty="0"/>
              <a:t>적 처치 시 </a:t>
            </a:r>
            <a:r>
              <a:rPr lang="ko-KR" altLang="en-US" sz="1200" dirty="0" err="1"/>
              <a:t>타격감</a:t>
            </a:r>
            <a:r>
              <a:rPr lang="en-US" altLang="ko-KR" sz="1200" dirty="0"/>
              <a:t>.</a:t>
            </a:r>
          </a:p>
          <a:p>
            <a:pPr marL="447675" indent="-447675">
              <a:lnSpc>
                <a:spcPct val="100000"/>
              </a:lnSpc>
              <a:buNone/>
            </a:pPr>
            <a:r>
              <a:rPr lang="ko-KR" altLang="en-US" sz="1200" dirty="0"/>
              <a:t>       </a:t>
            </a:r>
            <a:r>
              <a:rPr lang="en-US" altLang="ko-KR" sz="1200" dirty="0"/>
              <a:t>	</a:t>
            </a:r>
            <a:r>
              <a:rPr lang="ko-KR" altLang="en-US" sz="1200" dirty="0"/>
              <a:t>궁수의 전설</a:t>
            </a:r>
            <a:r>
              <a:rPr lang="en-US" altLang="ko-KR" sz="1200" b="1" dirty="0"/>
              <a:t>:</a:t>
            </a:r>
            <a:r>
              <a:rPr lang="ko-KR" altLang="en-US" sz="1200" dirty="0"/>
              <a:t> 플레이 중에 획득하는 </a:t>
            </a:r>
            <a:r>
              <a:rPr lang="ko-KR" altLang="en-US" sz="1200" b="1" dirty="0">
                <a:solidFill>
                  <a:srgbClr val="FF7C80"/>
                </a:solidFill>
              </a:rPr>
              <a:t>특성이 쌓이며 시너지를</a:t>
            </a:r>
            <a:r>
              <a:rPr lang="ko-KR" altLang="en-US" sz="1200" dirty="0"/>
              <a:t> 내는 것을</a:t>
            </a:r>
            <a:r>
              <a:rPr lang="en-US" altLang="ko-KR" sz="1200" dirty="0"/>
              <a:t> </a:t>
            </a:r>
            <a:r>
              <a:rPr lang="ko-KR" altLang="en-US" sz="1200" dirty="0"/>
              <a:t>통해 </a:t>
            </a:r>
            <a:r>
              <a:rPr lang="en-US" altLang="ko-KR" sz="1200" dirty="0"/>
              <a:t> </a:t>
            </a:r>
            <a:r>
              <a:rPr lang="ko-KR" altLang="en-US" sz="1200" dirty="0"/>
              <a:t>플레이의 재미를 강화 하려 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3BD2D67-4691-4EC6-9CF0-D869595EA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15" y="2205638"/>
            <a:ext cx="11336593" cy="1220281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전체 기획 의도 및 방향성</a:t>
            </a:r>
            <a:endParaRPr lang="en-US" altLang="ko-KR" b="1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조작의 단순함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조작의 종류를 </a:t>
            </a: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공격과 점프</a:t>
            </a:r>
            <a:r>
              <a:rPr lang="en-US" altLang="ko-KR" b="1" dirty="0">
                <a:solidFill>
                  <a:srgbClr val="FF7C80"/>
                </a:solidFill>
                <a:latin typeface="+mj-ea"/>
                <a:ea typeface="+mj-ea"/>
              </a:rPr>
              <a:t>, 2</a:t>
            </a: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가지로 축약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직관적으로 적은 공격하고 장애물은 뛰어 넘는다는 룰 적인 부분을 인지</a:t>
            </a:r>
            <a:endParaRPr lang="en-US" altLang="ko-KR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b="1" dirty="0">
                <a:solidFill>
                  <a:srgbClr val="FF7C80"/>
                </a:solidFill>
                <a:latin typeface="+mj-ea"/>
                <a:ea typeface="+mj-ea"/>
              </a:rPr>
              <a:t>무작위 특성의 시너지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단순한 조작으로도 다양한 플레이 경험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4694D0F-5A6F-4F77-A3BD-BB5FDFD2B4C7}"/>
              </a:ext>
            </a:extLst>
          </p:cNvPr>
          <p:cNvGraphicFramePr>
            <a:graphicFrameLocks noGrp="1"/>
          </p:cNvGraphicFramePr>
          <p:nvPr/>
        </p:nvGraphicFramePr>
        <p:xfrm>
          <a:off x="602016" y="1527664"/>
          <a:ext cx="11336593" cy="686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220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3049790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2412105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3496478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</a:tblGrid>
              <a:tr h="343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액션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랜더링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2D, Unity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  <a:tr h="3430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3198"/>
                  </a:ext>
                </a:extLst>
              </a:tr>
            </a:tbl>
          </a:graphicData>
        </a:graphic>
      </p:graphicFrame>
      <p:sp>
        <p:nvSpPr>
          <p:cNvPr id="15" name="제목 14">
            <a:extLst>
              <a:ext uri="{FF2B5EF4-FFF2-40B4-BE49-F238E27FC236}">
                <a16:creationId xmlns:a16="http://schemas.microsoft.com/office/drawing/2014/main" id="{6B0AA1CC-D767-4A68-922B-BCBC80CD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73DE9D0-AF72-4705-9E79-458483375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81" y="4975340"/>
            <a:ext cx="948490" cy="15154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06FF8CF-614D-49F7-9AF4-825FEE22196D}"/>
              </a:ext>
            </a:extLst>
          </p:cNvPr>
          <p:cNvSpPr/>
          <p:nvPr/>
        </p:nvSpPr>
        <p:spPr>
          <a:xfrm>
            <a:off x="0" y="6460435"/>
            <a:ext cx="12192000" cy="39756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A1B581-8860-4529-8092-C2A9B162ECF1}"/>
              </a:ext>
            </a:extLst>
          </p:cNvPr>
          <p:cNvSpPr/>
          <p:nvPr/>
        </p:nvSpPr>
        <p:spPr>
          <a:xfrm>
            <a:off x="3737606" y="4715117"/>
            <a:ext cx="2504661" cy="3971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장애물을 뛰어 넘고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63C1DF7-100F-43FF-A385-C781D4162741}"/>
              </a:ext>
            </a:extLst>
          </p:cNvPr>
          <p:cNvSpPr/>
          <p:nvPr/>
        </p:nvSpPr>
        <p:spPr>
          <a:xfrm>
            <a:off x="839132" y="5754757"/>
            <a:ext cx="854766" cy="7203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JUMP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7204C1-2410-4989-915A-840FAE9F8BBC}"/>
              </a:ext>
            </a:extLst>
          </p:cNvPr>
          <p:cNvSpPr/>
          <p:nvPr/>
        </p:nvSpPr>
        <p:spPr>
          <a:xfrm>
            <a:off x="2168154" y="5732235"/>
            <a:ext cx="854766" cy="75072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Attack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545BBD8-72B5-4792-8222-FB47A11100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6386339" y="4730360"/>
            <a:ext cx="2051845" cy="173078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2C8DDE-EA4D-4802-BB18-6B8A3950D604}"/>
              </a:ext>
            </a:extLst>
          </p:cNvPr>
          <p:cNvSpPr/>
          <p:nvPr/>
        </p:nvSpPr>
        <p:spPr>
          <a:xfrm>
            <a:off x="6386339" y="4723676"/>
            <a:ext cx="2051845" cy="3971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몬스터는 공격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F96D8A-5C5D-4BCF-84B1-FFB6740EC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915" y="5144434"/>
            <a:ext cx="1330715" cy="13307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40AFDE-ED41-4029-9A3A-75221A703400}"/>
              </a:ext>
            </a:extLst>
          </p:cNvPr>
          <p:cNvSpPr/>
          <p:nvPr/>
        </p:nvSpPr>
        <p:spPr>
          <a:xfrm>
            <a:off x="1031245" y="4689721"/>
            <a:ext cx="2504661" cy="3971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유저는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가지 조작을 가지고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9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DCD0D-2607-47A9-92D3-612E54420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1" y="4016107"/>
            <a:ext cx="7493318" cy="2676793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7C80"/>
                </a:solidFill>
              </a:rPr>
              <a:t>타이밍에 맞춰 계속 적을 밀어 내거나 처치 해야 함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dirty="0" err="1"/>
              <a:t>몹과</a:t>
            </a:r>
            <a:r>
              <a:rPr lang="ko-KR" altLang="en-US" dirty="0"/>
              <a:t> 접촉하면 </a:t>
            </a:r>
            <a:r>
              <a:rPr lang="ko-KR" altLang="en-US" dirty="0" err="1"/>
              <a:t>몹이</a:t>
            </a:r>
            <a:r>
              <a:rPr lang="ko-KR" altLang="en-US" dirty="0"/>
              <a:t> 뒤로 밀려나고 플레이어는 데미지를 입음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데미지가 모자랄 수록 </a:t>
            </a:r>
            <a:r>
              <a:rPr lang="ko-KR" altLang="en-US" b="1" dirty="0" err="1">
                <a:solidFill>
                  <a:srgbClr val="FF7C80"/>
                </a:solidFill>
              </a:rPr>
              <a:t>몹이</a:t>
            </a:r>
            <a:r>
              <a:rPr lang="ko-KR" altLang="en-US" b="1" dirty="0">
                <a:solidFill>
                  <a:srgbClr val="FF7C80"/>
                </a:solidFill>
              </a:rPr>
              <a:t> 쌓여 체력이 계속 깎이는 방식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lvl="1"/>
            <a:r>
              <a:rPr lang="ko-KR" altLang="en-US" b="1" dirty="0" err="1">
                <a:solidFill>
                  <a:srgbClr val="FF7C80"/>
                </a:solidFill>
              </a:rPr>
              <a:t>몹</a:t>
            </a:r>
            <a:r>
              <a:rPr lang="ko-KR" altLang="en-US" b="1" dirty="0">
                <a:solidFill>
                  <a:srgbClr val="FF7C80"/>
                </a:solidFill>
              </a:rPr>
              <a:t> 마다 밀려나는 거리를 다르게  두어</a:t>
            </a:r>
            <a:r>
              <a:rPr lang="en-US" altLang="ko-KR" b="1" dirty="0">
                <a:solidFill>
                  <a:srgbClr val="FF7C80"/>
                </a:solidFill>
              </a:rPr>
              <a:t> </a:t>
            </a:r>
            <a:r>
              <a:rPr lang="ko-KR" altLang="en-US" b="1" dirty="0">
                <a:solidFill>
                  <a:srgbClr val="FF7C80"/>
                </a:solidFill>
              </a:rPr>
              <a:t>항상 같은 타이밍이 반복되지 않도록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r>
              <a:rPr lang="ko-KR" altLang="en-US" dirty="0"/>
              <a:t>이외 사항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피격 당한 적들이 날라가는 모션을 통해 타격감과 화면 빈 화면 채우는 효과</a:t>
            </a:r>
            <a:endParaRPr lang="en-US" altLang="ko-KR" dirty="0"/>
          </a:p>
          <a:p>
            <a:pPr lvl="1">
              <a:buFont typeface="+mj-lt"/>
              <a:buAutoNum type="arabicPeriod"/>
            </a:pPr>
            <a:r>
              <a:rPr lang="ko-KR" altLang="en-US" dirty="0"/>
              <a:t>공격 이펙트 크기 키워서 </a:t>
            </a:r>
            <a:r>
              <a:rPr lang="ko-KR" altLang="en-US" dirty="0" err="1"/>
              <a:t>타격감</a:t>
            </a:r>
            <a:r>
              <a:rPr lang="ko-KR" altLang="en-US" dirty="0"/>
              <a:t> 확실하게 주기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75CDD8-7B1C-40CC-B825-5CA926C44160}"/>
              </a:ext>
            </a:extLst>
          </p:cNvPr>
          <p:cNvSpPr>
            <a:spLocks noChangeAspect="1"/>
          </p:cNvSpPr>
          <p:nvPr/>
        </p:nvSpPr>
        <p:spPr>
          <a:xfrm>
            <a:off x="643488" y="1555205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5886A5-29A6-4AF4-B747-973E98C78044}"/>
              </a:ext>
            </a:extLst>
          </p:cNvPr>
          <p:cNvSpPr>
            <a:spLocks noChangeAspect="1"/>
          </p:cNvSpPr>
          <p:nvPr/>
        </p:nvSpPr>
        <p:spPr>
          <a:xfrm>
            <a:off x="643488" y="3109417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8B1FE9-A0EE-43C2-9D17-7BEF16E8B674}"/>
              </a:ext>
            </a:extLst>
          </p:cNvPr>
          <p:cNvCxnSpPr>
            <a:cxnSpLocks/>
          </p:cNvCxnSpPr>
          <p:nvPr/>
        </p:nvCxnSpPr>
        <p:spPr>
          <a:xfrm>
            <a:off x="643488" y="25805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813DC5-CBD0-4123-8A60-779B40A16F74}"/>
              </a:ext>
            </a:extLst>
          </p:cNvPr>
          <p:cNvCxnSpPr/>
          <p:nvPr/>
        </p:nvCxnSpPr>
        <p:spPr>
          <a:xfrm>
            <a:off x="643488" y="2237624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5168B9-FDBB-4C8E-ABC4-ADD3D26515CB}"/>
              </a:ext>
            </a:extLst>
          </p:cNvPr>
          <p:cNvSpPr/>
          <p:nvPr/>
        </p:nvSpPr>
        <p:spPr>
          <a:xfrm>
            <a:off x="643488" y="1555207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0F460B-E086-444A-A7B3-791335C3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1" y="2545198"/>
            <a:ext cx="374094" cy="5976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518505-C6EC-4860-99C8-43F7D33E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28" y="316101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8668AF-326E-4F1C-A2FB-3433FC1E705B}"/>
              </a:ext>
            </a:extLst>
          </p:cNvPr>
          <p:cNvSpPr>
            <a:spLocks noChangeAspect="1"/>
          </p:cNvSpPr>
          <p:nvPr/>
        </p:nvSpPr>
        <p:spPr>
          <a:xfrm>
            <a:off x="4611172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21E738-2188-4551-84F1-5576CC9C511D}"/>
              </a:ext>
            </a:extLst>
          </p:cNvPr>
          <p:cNvSpPr>
            <a:spLocks noChangeAspect="1"/>
          </p:cNvSpPr>
          <p:nvPr/>
        </p:nvSpPr>
        <p:spPr>
          <a:xfrm>
            <a:off x="4611172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29BA8E8-477C-41D9-AA65-F45A2B824805}"/>
              </a:ext>
            </a:extLst>
          </p:cNvPr>
          <p:cNvCxnSpPr>
            <a:cxnSpLocks/>
          </p:cNvCxnSpPr>
          <p:nvPr/>
        </p:nvCxnSpPr>
        <p:spPr>
          <a:xfrm>
            <a:off x="4611172" y="25781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22BEC29-4A27-4FA3-B3F6-CD87D3AD6FDF}"/>
              </a:ext>
            </a:extLst>
          </p:cNvPr>
          <p:cNvCxnSpPr/>
          <p:nvPr/>
        </p:nvCxnSpPr>
        <p:spPr>
          <a:xfrm>
            <a:off x="4611172" y="2235267"/>
            <a:ext cx="341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6650CE-6D1B-4FFA-9B02-394CEB9D7E9F}"/>
              </a:ext>
            </a:extLst>
          </p:cNvPr>
          <p:cNvSpPr/>
          <p:nvPr/>
        </p:nvSpPr>
        <p:spPr>
          <a:xfrm>
            <a:off x="4611172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319C37-EB60-4E4E-9F76-CD9E2E85B6EC}"/>
              </a:ext>
            </a:extLst>
          </p:cNvPr>
          <p:cNvSpPr/>
          <p:nvPr/>
        </p:nvSpPr>
        <p:spPr>
          <a:xfrm>
            <a:off x="4619444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1DDB37-BE71-49F4-9EC8-37B71B5193DA}"/>
              </a:ext>
            </a:extLst>
          </p:cNvPr>
          <p:cNvSpPr/>
          <p:nvPr/>
        </p:nvSpPr>
        <p:spPr>
          <a:xfrm>
            <a:off x="7526281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1DA0BBB-E801-4F6F-81D1-3F112517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36" y="2032790"/>
            <a:ext cx="374094" cy="5976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6" y="1552848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6" y="3107060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6" y="1552850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8" y="1672036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5" y="1669667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9" y="2542841"/>
            <a:ext cx="374094" cy="59769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6" y="2478547"/>
            <a:ext cx="880139" cy="656138"/>
            <a:chOff x="5814116" y="1317551"/>
            <a:chExt cx="880139" cy="65613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2" y="3156984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643488" y="3469498"/>
            <a:ext cx="3592033" cy="403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기본</a:t>
            </a:r>
            <a:r>
              <a:rPr lang="en-US" altLang="ko-KR" sz="1200" dirty="0"/>
              <a:t> – </a:t>
            </a:r>
            <a:r>
              <a:rPr lang="ko-KR" altLang="en-US" sz="1200" dirty="0"/>
              <a:t>달리기와 공격의 터치 반응 범위</a:t>
            </a:r>
            <a:endParaRPr lang="en-US" altLang="ko-KR" sz="1200" dirty="0"/>
          </a:p>
        </p:txBody>
      </p:sp>
      <p:sp>
        <p:nvSpPr>
          <p:cNvPr id="47" name="내용 개체 틀 4">
            <a:extLst>
              <a:ext uri="{FF2B5EF4-FFF2-40B4-BE49-F238E27FC236}">
                <a16:creationId xmlns:a16="http://schemas.microsoft.com/office/drawing/2014/main" id="{4B1A7652-4B63-4E82-951A-82FAFF069E2A}"/>
              </a:ext>
            </a:extLst>
          </p:cNvPr>
          <p:cNvSpPr txBox="1">
            <a:spLocks/>
          </p:cNvSpPr>
          <p:nvPr/>
        </p:nvSpPr>
        <p:spPr>
          <a:xfrm>
            <a:off x="5714909" y="3430111"/>
            <a:ext cx="3592033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좌측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점프</a:t>
            </a:r>
            <a:endParaRPr lang="en-US" altLang="ko-KR" sz="1200" dirty="0"/>
          </a:p>
        </p:txBody>
      </p:sp>
      <p:sp>
        <p:nvSpPr>
          <p:cNvPr id="48" name="내용 개체 틀 4">
            <a:extLst>
              <a:ext uri="{FF2B5EF4-FFF2-40B4-BE49-F238E27FC236}">
                <a16:creationId xmlns:a16="http://schemas.microsoft.com/office/drawing/2014/main" id="{C14BA61C-1367-4598-9A7A-2736F4DE9DF5}"/>
              </a:ext>
            </a:extLst>
          </p:cNvPr>
          <p:cNvSpPr txBox="1">
            <a:spLocks/>
          </p:cNvSpPr>
          <p:nvPr/>
        </p:nvSpPr>
        <p:spPr>
          <a:xfrm>
            <a:off x="9566198" y="3389935"/>
            <a:ext cx="2300707" cy="85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우측 영역</a:t>
            </a:r>
            <a:r>
              <a:rPr lang="en-US" altLang="ko-KR" sz="1200" dirty="0"/>
              <a:t> – </a:t>
            </a:r>
            <a:r>
              <a:rPr lang="ko-KR" altLang="en-US" sz="1200" dirty="0"/>
              <a:t>공격</a:t>
            </a:r>
            <a:endParaRPr lang="en-US" altLang="ko-KR" sz="1200" dirty="0"/>
          </a:p>
        </p:txBody>
      </p:sp>
      <p:sp>
        <p:nvSpPr>
          <p:cNvPr id="14" name="오른쪽 화살표 13"/>
          <p:cNvSpPr/>
          <p:nvPr/>
        </p:nvSpPr>
        <p:spPr>
          <a:xfrm rot="16200000">
            <a:off x="5561094" y="2620231"/>
            <a:ext cx="548529" cy="488439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EAFD52B-D332-410A-979C-B5839941ACCA}"/>
              </a:ext>
            </a:extLst>
          </p:cNvPr>
          <p:cNvSpPr>
            <a:spLocks noChangeAspect="1"/>
          </p:cNvSpPr>
          <p:nvPr/>
        </p:nvSpPr>
        <p:spPr>
          <a:xfrm>
            <a:off x="8447105" y="3962564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243EDF6-9C82-47C8-B1E0-B3F6E5FF5DB2}"/>
              </a:ext>
            </a:extLst>
          </p:cNvPr>
          <p:cNvSpPr>
            <a:spLocks noChangeAspect="1"/>
          </p:cNvSpPr>
          <p:nvPr/>
        </p:nvSpPr>
        <p:spPr>
          <a:xfrm>
            <a:off x="8447105" y="5516776"/>
            <a:ext cx="3419801" cy="28286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B41D654-42BA-4BC9-A764-1E943AA4B93D}"/>
              </a:ext>
            </a:extLst>
          </p:cNvPr>
          <p:cNvSpPr/>
          <p:nvPr/>
        </p:nvSpPr>
        <p:spPr>
          <a:xfrm>
            <a:off x="8447105" y="3962566"/>
            <a:ext cx="3419801" cy="1214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frame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0C336B-204F-4159-8084-615479F7C9AA}"/>
              </a:ext>
            </a:extLst>
          </p:cNvPr>
          <p:cNvSpPr/>
          <p:nvPr/>
        </p:nvSpPr>
        <p:spPr>
          <a:xfrm>
            <a:off x="8455377" y="4081752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C32BC6-2FD2-463F-B9A8-8A58321894F8}"/>
              </a:ext>
            </a:extLst>
          </p:cNvPr>
          <p:cNvSpPr/>
          <p:nvPr/>
        </p:nvSpPr>
        <p:spPr>
          <a:xfrm>
            <a:off x="11362214" y="4079383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718BC45-D1B3-457E-AA12-60519280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68" y="4952557"/>
            <a:ext cx="374094" cy="597690"/>
          </a:xfrm>
          <a:prstGeom prst="rect">
            <a:avLst/>
          </a:prstGeom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2FEBD1BB-35D7-42EE-B304-C17A7338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9" b="951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71" y="5566700"/>
            <a:ext cx="834215" cy="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내용 개체 틀 4">
            <a:extLst>
              <a:ext uri="{FF2B5EF4-FFF2-40B4-BE49-F238E27FC236}">
                <a16:creationId xmlns:a16="http://schemas.microsoft.com/office/drawing/2014/main" id="{9FE79C38-E89D-4DF6-9AD2-45B3A10DC713}"/>
              </a:ext>
            </a:extLst>
          </p:cNvPr>
          <p:cNvSpPr txBox="1">
            <a:spLocks/>
          </p:cNvSpPr>
          <p:nvPr/>
        </p:nvSpPr>
        <p:spPr>
          <a:xfrm>
            <a:off x="8438833" y="5864508"/>
            <a:ext cx="3592033" cy="46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체력이 남은 적은 뒤로 밀려난다</a:t>
            </a:r>
            <a:r>
              <a:rPr lang="en-US" altLang="ko-KR" sz="1200" dirty="0"/>
              <a:t>.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F9D7473-79FC-4EBB-A964-95A7AE5CC572}"/>
              </a:ext>
            </a:extLst>
          </p:cNvPr>
          <p:cNvGrpSpPr/>
          <p:nvPr/>
        </p:nvGrpSpPr>
        <p:grpSpPr>
          <a:xfrm>
            <a:off x="9265965" y="4888263"/>
            <a:ext cx="880139" cy="656138"/>
            <a:chOff x="5814116" y="1317551"/>
            <a:chExt cx="880139" cy="656138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536">
              <a:off x="5822717" y="1317551"/>
              <a:ext cx="871538" cy="514350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9937E55F-7833-463A-8A36-38A60ADC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116" y="1375999"/>
              <a:ext cx="374094" cy="597690"/>
            </a:xfrm>
            <a:prstGeom prst="rect">
              <a:avLst/>
            </a:prstGeom>
          </p:spPr>
        </p:pic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7205985A-D152-4D56-A252-232ED891E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06" y="2783505"/>
            <a:ext cx="566825" cy="3552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4B20C5-48C9-42CB-83B2-87680F2D3514}"/>
              </a:ext>
            </a:extLst>
          </p:cNvPr>
          <p:cNvSpPr>
            <a:spLocks/>
          </p:cNvSpPr>
          <p:nvPr/>
        </p:nvSpPr>
        <p:spPr>
          <a:xfrm>
            <a:off x="651760" y="1673697"/>
            <a:ext cx="1725740" cy="1823055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Jump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6E1BFA-D4DE-4AEA-BBD0-367499875C9B}"/>
              </a:ext>
            </a:extLst>
          </p:cNvPr>
          <p:cNvSpPr>
            <a:spLocks/>
          </p:cNvSpPr>
          <p:nvPr/>
        </p:nvSpPr>
        <p:spPr>
          <a:xfrm>
            <a:off x="2439079" y="1672024"/>
            <a:ext cx="1624210" cy="1815191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7C80"/>
                </a:solidFill>
              </a:rPr>
              <a:t>ATT</a:t>
            </a:r>
          </a:p>
          <a:p>
            <a:pPr algn="ctr"/>
            <a:r>
              <a:rPr lang="en-US" b="1" dirty="0">
                <a:solidFill>
                  <a:srgbClr val="FF7C80"/>
                </a:solidFill>
              </a:rPr>
              <a:t>area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3BB5A8-D712-48EA-A3BE-2995B3308AF0}"/>
              </a:ext>
            </a:extLst>
          </p:cNvPr>
          <p:cNvSpPr/>
          <p:nvPr/>
        </p:nvSpPr>
        <p:spPr>
          <a:xfrm>
            <a:off x="651760" y="1674393"/>
            <a:ext cx="810588" cy="364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Hp/info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082C8-E994-4057-92B4-898F089C755C}"/>
              </a:ext>
            </a:extLst>
          </p:cNvPr>
          <p:cNvSpPr/>
          <p:nvPr/>
        </p:nvSpPr>
        <p:spPr>
          <a:xfrm>
            <a:off x="3558597" y="1672024"/>
            <a:ext cx="504691" cy="3480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일시정지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FE812D96-F715-4808-B5D8-6658C344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DDBB746A-3253-429D-829C-2523738C30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2390738"/>
            <a:ext cx="856839" cy="72276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22DF4CA-F6A5-4CED-A284-354E0070C6D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056193" y="4803354"/>
            <a:ext cx="856839" cy="722764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10964F47-08C9-4ED2-BE35-D415626B3B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1081710" y="4796266"/>
            <a:ext cx="856839" cy="72276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10794290" y="4947236"/>
            <a:ext cx="427728" cy="640143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23695">
            <a:off x="9881378" y="4728262"/>
            <a:ext cx="1324084" cy="8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0998994" y="4772955"/>
            <a:ext cx="867911" cy="144756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1195820" y="4772954"/>
            <a:ext cx="671086" cy="144757"/>
          </a:xfrm>
          <a:custGeom>
            <a:avLst/>
            <a:gdLst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0 w 856839"/>
              <a:gd name="connsiteY3" fmla="*/ 14219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9100 w 856839"/>
              <a:gd name="connsiteY3" fmla="*/ 58849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411957 w 856839"/>
              <a:gd name="connsiteY3" fmla="*/ 61231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30982 w 856839"/>
              <a:gd name="connsiteY3" fmla="*/ 125525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7432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2193"/>
              <a:gd name="connsiteX1" fmla="*/ 856839 w 856839"/>
              <a:gd name="connsiteY1" fmla="*/ 0 h 142193"/>
              <a:gd name="connsiteX2" fmla="*/ 856839 w 856839"/>
              <a:gd name="connsiteY2" fmla="*/ 142193 h 142193"/>
              <a:gd name="connsiteX3" fmla="*/ 228601 w 856839"/>
              <a:gd name="connsiteY3" fmla="*/ 139813 h 142193"/>
              <a:gd name="connsiteX4" fmla="*/ 0 w 856839"/>
              <a:gd name="connsiteY4" fmla="*/ 0 h 142193"/>
              <a:gd name="connsiteX0" fmla="*/ 0 w 856839"/>
              <a:gd name="connsiteY0" fmla="*/ 0 h 144576"/>
              <a:gd name="connsiteX1" fmla="*/ 856839 w 856839"/>
              <a:gd name="connsiteY1" fmla="*/ 0 h 144576"/>
              <a:gd name="connsiteX2" fmla="*/ 856839 w 856839"/>
              <a:gd name="connsiteY2" fmla="*/ 142193 h 144576"/>
              <a:gd name="connsiteX3" fmla="*/ 226219 w 856839"/>
              <a:gd name="connsiteY3" fmla="*/ 144576 h 144576"/>
              <a:gd name="connsiteX4" fmla="*/ 0 w 856839"/>
              <a:gd name="connsiteY4" fmla="*/ 0 h 14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839" h="144576">
                <a:moveTo>
                  <a:pt x="0" y="0"/>
                </a:moveTo>
                <a:lnTo>
                  <a:pt x="856839" y="0"/>
                </a:lnTo>
                <a:lnTo>
                  <a:pt x="856839" y="142193"/>
                </a:lnTo>
                <a:lnTo>
                  <a:pt x="226219" y="1445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3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0DB771-56C7-4CEB-B34A-B9E1AAC6EC77}"/>
              </a:ext>
            </a:extLst>
          </p:cNvPr>
          <p:cNvSpPr/>
          <p:nvPr/>
        </p:nvSpPr>
        <p:spPr>
          <a:xfrm>
            <a:off x="4187480" y="3899993"/>
            <a:ext cx="7777825" cy="243900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545811-FB44-4C82-8FBA-4E25FF091998}"/>
              </a:ext>
            </a:extLst>
          </p:cNvPr>
          <p:cNvSpPr/>
          <p:nvPr/>
        </p:nvSpPr>
        <p:spPr>
          <a:xfrm>
            <a:off x="226694" y="3889573"/>
            <a:ext cx="3713705" cy="24494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9" name="Picture 2" descr="Image result for ì¿ í¤ë°">
            <a:extLst>
              <a:ext uri="{FF2B5EF4-FFF2-40B4-BE49-F238E27FC236}">
                <a16:creationId xmlns:a16="http://schemas.microsoft.com/office/drawing/2014/main" id="{72AA9409-CCF1-4018-96CF-457A9CEB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4" y="1027692"/>
            <a:ext cx="2299252" cy="11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AB0CF-5D6E-463C-AB67-7626F8406AE1}"/>
              </a:ext>
            </a:extLst>
          </p:cNvPr>
          <p:cNvSpPr/>
          <p:nvPr/>
        </p:nvSpPr>
        <p:spPr>
          <a:xfrm>
            <a:off x="226393" y="890388"/>
            <a:ext cx="2299251" cy="3266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2D </a:t>
            </a:r>
            <a:r>
              <a:rPr lang="ko-KR" altLang="en-US" sz="1200" dirty="0" err="1">
                <a:solidFill>
                  <a:schemeClr val="tx1"/>
                </a:solidFill>
              </a:rPr>
              <a:t>횡스크롤</a:t>
            </a:r>
            <a:r>
              <a:rPr lang="ko-KR" altLang="en-US" sz="1200" dirty="0">
                <a:solidFill>
                  <a:schemeClr val="tx1"/>
                </a:solidFill>
              </a:rPr>
              <a:t> 러닝 장르 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10" descr="Image result for ì¿ í¤ë°">
            <a:extLst>
              <a:ext uri="{FF2B5EF4-FFF2-40B4-BE49-F238E27FC236}">
                <a16:creationId xmlns:a16="http://schemas.microsoft.com/office/drawing/2014/main" id="{AECBBF84-2768-4F49-BFEB-1D57DFA5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4" y="1944798"/>
            <a:ext cx="2299252" cy="129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B3E8E4-FC08-41C4-85CD-05D4AFE7C8F1}"/>
              </a:ext>
            </a:extLst>
          </p:cNvPr>
          <p:cNvSpPr/>
          <p:nvPr/>
        </p:nvSpPr>
        <p:spPr>
          <a:xfrm>
            <a:off x="3252794" y="890388"/>
            <a:ext cx="5868050" cy="3199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액션</a:t>
            </a:r>
            <a:r>
              <a:rPr lang="en-US" altLang="ko-KR" sz="1200" dirty="0">
                <a:solidFill>
                  <a:schemeClr val="tx1"/>
                </a:solidFill>
              </a:rPr>
              <a:t>, RPG</a:t>
            </a:r>
            <a:r>
              <a:rPr lang="ko-KR" altLang="en-US" sz="1200" dirty="0">
                <a:solidFill>
                  <a:schemeClr val="tx1"/>
                </a:solidFill>
              </a:rPr>
              <a:t>를 섞어서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4544D-B328-42A8-A670-FE5C75B4D61A}"/>
              </a:ext>
            </a:extLst>
          </p:cNvPr>
          <p:cNvSpPr txBox="1"/>
          <p:nvPr/>
        </p:nvSpPr>
        <p:spPr>
          <a:xfrm>
            <a:off x="2647521" y="1776082"/>
            <a:ext cx="2763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4C9080-265E-4473-A0E7-42E7DC510FC0}"/>
              </a:ext>
            </a:extLst>
          </p:cNvPr>
          <p:cNvSpPr/>
          <p:nvPr/>
        </p:nvSpPr>
        <p:spPr>
          <a:xfrm>
            <a:off x="226694" y="3588558"/>
            <a:ext cx="3713705" cy="32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왜 러닝 장르와 결합하는가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1478F0D-0603-4236-A3C3-417DC09F00A1}"/>
              </a:ext>
            </a:extLst>
          </p:cNvPr>
          <p:cNvSpPr txBox="1">
            <a:spLocks/>
          </p:cNvSpPr>
          <p:nvPr/>
        </p:nvSpPr>
        <p:spPr>
          <a:xfrm>
            <a:off x="241529" y="5576472"/>
            <a:ext cx="3713705" cy="68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 러닝 장르가 장르적으로 흥행이 있었고 경험적으로 익숙한 점을 이용 하려 함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4167C5-5924-4B1C-93FD-AE1F94FF7879}"/>
              </a:ext>
            </a:extLst>
          </p:cNvPr>
          <p:cNvSpPr/>
          <p:nvPr/>
        </p:nvSpPr>
        <p:spPr>
          <a:xfrm>
            <a:off x="241529" y="5226478"/>
            <a:ext cx="3713705" cy="48588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rgbClr val="FF7C80"/>
                </a:solidFill>
              </a:rPr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트랜드는 아니지만 유저들에게 익숙한 장르</a:t>
            </a:r>
            <a:r>
              <a:rPr lang="en-US" altLang="ko-KR" sz="1200" b="1" dirty="0">
                <a:solidFill>
                  <a:srgbClr val="FF7C80"/>
                </a:solidFill>
              </a:rPr>
              <a:t>.</a:t>
            </a:r>
            <a:endParaRPr lang="en-US" sz="1200" b="1" dirty="0">
              <a:solidFill>
                <a:srgbClr val="FF7C8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B8304A-E8BA-4E7A-B61C-7BB6E16FFEED}"/>
              </a:ext>
            </a:extLst>
          </p:cNvPr>
          <p:cNvSpPr/>
          <p:nvPr/>
        </p:nvSpPr>
        <p:spPr>
          <a:xfrm>
            <a:off x="4187480" y="3588558"/>
            <a:ext cx="7777826" cy="32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액션 장르의 시장성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유저 분석 요약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AF7C910B-3C48-4422-BEFF-B37995993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7"/>
          <a:stretch/>
        </p:blipFill>
        <p:spPr bwMode="auto">
          <a:xfrm>
            <a:off x="4202315" y="4040327"/>
            <a:ext cx="3665329" cy="229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EAF45A-B264-4E19-B8CD-BB0BB22DCC2F}"/>
              </a:ext>
            </a:extLst>
          </p:cNvPr>
          <p:cNvSpPr>
            <a:spLocks/>
          </p:cNvSpPr>
          <p:nvPr/>
        </p:nvSpPr>
        <p:spPr>
          <a:xfrm>
            <a:off x="6795948" y="5636990"/>
            <a:ext cx="279555" cy="682762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92C4BD-1E4B-4B7A-A944-69AFD2385660}"/>
              </a:ext>
            </a:extLst>
          </p:cNvPr>
          <p:cNvSpPr>
            <a:spLocks/>
          </p:cNvSpPr>
          <p:nvPr/>
        </p:nvSpPr>
        <p:spPr>
          <a:xfrm>
            <a:off x="4637103" y="4197130"/>
            <a:ext cx="357352" cy="899407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12D5D05-D16C-4AED-85D5-39429DB25AF1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4994455" y="4646834"/>
            <a:ext cx="2900614" cy="48163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9C72D59-25F0-4BFE-B8B8-F1E7F5871373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V="1">
            <a:off x="7075503" y="5128464"/>
            <a:ext cx="819566" cy="84990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9AB1BE-E2BA-4155-A51C-04C02440FA8B}"/>
              </a:ext>
            </a:extLst>
          </p:cNvPr>
          <p:cNvSpPr/>
          <p:nvPr/>
        </p:nvSpPr>
        <p:spPr>
          <a:xfrm>
            <a:off x="7895069" y="3908959"/>
            <a:ext cx="4069137" cy="24390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내용 보강 요망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월 평균 플레이 타임은 짧다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브롤스타즈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배그가</a:t>
            </a:r>
            <a:r>
              <a:rPr lang="ko-KR" altLang="en-US" sz="1200" dirty="0">
                <a:solidFill>
                  <a:schemeClr val="tx1"/>
                </a:solidFill>
              </a:rPr>
              <a:t> 액션장르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다수의 이용자가 있는 것으로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모두 타깃 유저인 것은 아님</a:t>
            </a:r>
            <a:r>
              <a:rPr lang="ko-KR" altLang="en-US" sz="1200" b="1" dirty="0">
                <a:solidFill>
                  <a:srgbClr val="FF7C80"/>
                </a:solidFill>
              </a:rPr>
              <a:t> </a:t>
            </a:r>
            <a:endParaRPr lang="en-US" altLang="ko-KR" sz="1200" b="1" dirty="0">
              <a:solidFill>
                <a:srgbClr val="FF7C8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7C80"/>
                </a:solidFill>
              </a:rPr>
              <a:t> 단</a:t>
            </a:r>
            <a:r>
              <a:rPr lang="en-US" altLang="ko-KR" sz="1200" b="1" dirty="0">
                <a:solidFill>
                  <a:srgbClr val="FF7C80"/>
                </a:solidFill>
              </a:rPr>
              <a:t>, </a:t>
            </a:r>
            <a:r>
              <a:rPr lang="ko-KR" altLang="en-US" sz="1200" b="1" dirty="0">
                <a:solidFill>
                  <a:srgbClr val="FF7C80"/>
                </a:solidFill>
              </a:rPr>
              <a:t>게임의 성향과 짧은 플레이 타임</a:t>
            </a:r>
            <a:r>
              <a:rPr lang="en-US" altLang="ko-KR" sz="1200" b="1" dirty="0">
                <a:solidFill>
                  <a:srgbClr val="FF7C80"/>
                </a:solidFill>
              </a:rPr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등으로 충분한 잠재력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0037F7-3F70-43BB-9CB3-1871B241118E}"/>
              </a:ext>
            </a:extLst>
          </p:cNvPr>
          <p:cNvSpPr/>
          <p:nvPr/>
        </p:nvSpPr>
        <p:spPr>
          <a:xfrm>
            <a:off x="9120844" y="1383660"/>
            <a:ext cx="2843362" cy="18352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이동 조작이 없앤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점프와 공격</a:t>
            </a:r>
            <a:r>
              <a:rPr lang="en-US" altLang="ko-KR" sz="1400" dirty="0">
                <a:solidFill>
                  <a:schemeClr val="tx1"/>
                </a:solidFill>
              </a:rPr>
              <a:t> 2</a:t>
            </a:r>
            <a:r>
              <a:rPr lang="ko-KR" altLang="en-US" sz="1400" dirty="0">
                <a:solidFill>
                  <a:schemeClr val="tx1"/>
                </a:solidFill>
              </a:rPr>
              <a:t>가지 직관적인 조작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 캐릭터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장비를 모으고 성장 하는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RPG</a:t>
            </a:r>
            <a:r>
              <a:rPr lang="ko-KR" altLang="en-US" sz="1400" dirty="0">
                <a:solidFill>
                  <a:schemeClr val="tx1"/>
                </a:solidFill>
              </a:rPr>
              <a:t>의 재미를 주는 러닝 게임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6DB673A-1864-4365-B5F1-F540E4DB5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44" y="3964400"/>
            <a:ext cx="3663255" cy="127364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FA3C3A6-70AD-4205-86BC-C57CF8B52D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13" b="20750"/>
          <a:stretch/>
        </p:blipFill>
        <p:spPr>
          <a:xfrm>
            <a:off x="3252493" y="1209918"/>
            <a:ext cx="2299252" cy="200203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50288C-1F8B-41FF-BFD0-C5F17E2BAAFD}"/>
              </a:ext>
            </a:extLst>
          </p:cNvPr>
          <p:cNvSpPr>
            <a:spLocks noChangeAspect="1"/>
          </p:cNvSpPr>
          <p:nvPr/>
        </p:nvSpPr>
        <p:spPr>
          <a:xfrm>
            <a:off x="9120844" y="886406"/>
            <a:ext cx="2843362" cy="4944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제안 게임</a:t>
            </a:r>
            <a:r>
              <a:rPr lang="en-US" altLang="ko-KR" sz="1400" b="1" dirty="0">
                <a:solidFill>
                  <a:schemeClr val="tx1"/>
                </a:solidFill>
              </a:rPr>
              <a:t>=</a:t>
            </a:r>
            <a:r>
              <a:rPr lang="ko-KR" altLang="en-US" sz="1400" b="1" dirty="0">
                <a:solidFill>
                  <a:schemeClr val="tx1"/>
                </a:solidFill>
              </a:rPr>
              <a:t>닥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r>
              <a:rPr lang="ko-KR" altLang="en-US" sz="1400" b="1" dirty="0">
                <a:solidFill>
                  <a:schemeClr val="tx1"/>
                </a:solidFill>
              </a:rPr>
              <a:t>돌 용사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6" name="Picture 8" descr="Image result for 2d í¡ì¤í¬ë¡¤ rpg">
            <a:extLst>
              <a:ext uri="{FF2B5EF4-FFF2-40B4-BE49-F238E27FC236}">
                <a16:creationId xmlns:a16="http://schemas.microsoft.com/office/drawing/2014/main" id="{7814548D-0FDF-4CF7-B5EA-7AA7B942D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203" y="1203093"/>
            <a:ext cx="3575641" cy="200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텍스트 개체 틀 46">
            <a:extLst>
              <a:ext uri="{FF2B5EF4-FFF2-40B4-BE49-F238E27FC236}">
                <a16:creationId xmlns:a16="http://schemas.microsoft.com/office/drawing/2014/main" id="{8EB1E7E2-3B5B-4410-8386-89AA86A6B3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게임 요약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67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213971-11E3-4349-B9E3-D24F9FC4F3CD}"/>
              </a:ext>
            </a:extLst>
          </p:cNvPr>
          <p:cNvSpPr/>
          <p:nvPr/>
        </p:nvSpPr>
        <p:spPr>
          <a:xfrm>
            <a:off x="106824" y="1270097"/>
            <a:ext cx="5782110" cy="5477031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JUMP TOUCH AREA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60BDC7B-AD0C-4B51-92E2-54B87D72689C}"/>
              </a:ext>
            </a:extLst>
          </p:cNvPr>
          <p:cNvSpPr/>
          <p:nvPr/>
        </p:nvSpPr>
        <p:spPr>
          <a:xfrm>
            <a:off x="5900605" y="1292010"/>
            <a:ext cx="6234726" cy="5280386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endParaRPr lang="en-US" sz="2400" dirty="0">
              <a:solidFill>
                <a:schemeClr val="tx1"/>
              </a:solidFill>
            </a:endParaRPr>
          </a:p>
          <a:p>
            <a:pPr algn="r"/>
            <a:r>
              <a:rPr lang="en-US" sz="2400" dirty="0">
                <a:solidFill>
                  <a:schemeClr val="tx1"/>
                </a:solidFill>
              </a:rPr>
              <a:t>ATTACK TOUCH AREA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4387485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30" name="왼쪽 화살표 29"/>
          <p:cNvSpPr/>
          <p:nvPr/>
        </p:nvSpPr>
        <p:spPr>
          <a:xfrm rot="10800000" flipV="1">
            <a:off x="707417" y="3060666"/>
            <a:ext cx="2453287" cy="849581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 방향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0376A9-8DA5-4483-B994-8A31A8A0475E}"/>
              </a:ext>
            </a:extLst>
          </p:cNvPr>
          <p:cNvGrpSpPr/>
          <p:nvPr/>
        </p:nvGrpSpPr>
        <p:grpSpPr>
          <a:xfrm>
            <a:off x="2802734" y="631592"/>
            <a:ext cx="8029994" cy="636248"/>
            <a:chOff x="2870345" y="148695"/>
            <a:chExt cx="8029994" cy="6362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2870345" y="148695"/>
              <a:ext cx="8029994" cy="63624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079049" y="199134"/>
              <a:ext cx="7612586" cy="535368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100%</a:t>
              </a:r>
              <a:endParaRPr lang="en-US" sz="7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D1DFF2-4A33-4166-A3CA-49921F04CD81}"/>
              </a:ext>
            </a:extLst>
          </p:cNvPr>
          <p:cNvGrpSpPr/>
          <p:nvPr/>
        </p:nvGrpSpPr>
        <p:grpSpPr>
          <a:xfrm>
            <a:off x="275480" y="1446619"/>
            <a:ext cx="880612" cy="952916"/>
            <a:chOff x="488950" y="1429595"/>
            <a:chExt cx="880612" cy="95291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4EFA01-C159-4717-9EE7-64EBF1CA14FA}"/>
                </a:ext>
              </a:extLst>
            </p:cNvPr>
            <p:cNvSpPr/>
            <p:nvPr/>
          </p:nvSpPr>
          <p:spPr>
            <a:xfrm>
              <a:off x="538478" y="1478445"/>
              <a:ext cx="776627" cy="846678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2301F55-C087-4DB6-BF72-C739C1D95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488950" y="1429595"/>
              <a:ext cx="880612" cy="9529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589A8F-A741-4F6C-9F41-C6362F5135C5}"/>
              </a:ext>
            </a:extLst>
          </p:cNvPr>
          <p:cNvGrpSpPr/>
          <p:nvPr/>
        </p:nvGrpSpPr>
        <p:grpSpPr>
          <a:xfrm>
            <a:off x="1151163" y="1471672"/>
            <a:ext cx="2600509" cy="894272"/>
            <a:chOff x="1769360" y="1488239"/>
            <a:chExt cx="2600509" cy="894272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69361" y="1488239"/>
              <a:ext cx="2600508" cy="641521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69360" y="2129760"/>
              <a:ext cx="2600509" cy="25275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패시브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812925" y="1523026"/>
              <a:ext cx="2479675" cy="55587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DB2C505-837D-49CB-B76D-94A99C2097BA}"/>
                </a:ext>
              </a:extLst>
            </p:cNvPr>
            <p:cNvGrpSpPr/>
            <p:nvPr/>
          </p:nvGrpSpPr>
          <p:grpSpPr>
            <a:xfrm>
              <a:off x="1892513" y="1563497"/>
              <a:ext cx="2354202" cy="496433"/>
              <a:chOff x="1957901" y="1061433"/>
              <a:chExt cx="3556745" cy="815468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95790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2541615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3125329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370904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85C6B1D3-1BC0-453F-BD42-F51BBD4E5043}"/>
                  </a:ext>
                </a:extLst>
              </p:cNvPr>
              <p:cNvSpPr/>
              <p:nvPr/>
            </p:nvSpPr>
            <p:spPr>
              <a:xfrm>
                <a:off x="487647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4292757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B272BC-076E-48A9-B4FF-2D59856EEB8D}"/>
              </a:ext>
            </a:extLst>
          </p:cNvPr>
          <p:cNvGrpSpPr/>
          <p:nvPr/>
        </p:nvGrpSpPr>
        <p:grpSpPr>
          <a:xfrm>
            <a:off x="10971215" y="137187"/>
            <a:ext cx="1124048" cy="1124048"/>
            <a:chOff x="10971215" y="137187"/>
            <a:chExt cx="1124048" cy="11240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215" y="137187"/>
              <a:ext cx="1124048" cy="112404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D11F8E-AF02-4EB4-A121-9FE97D2C4B3B}"/>
                </a:ext>
              </a:extLst>
            </p:cNvPr>
            <p:cNvSpPr/>
            <p:nvPr/>
          </p:nvSpPr>
          <p:spPr>
            <a:xfrm>
              <a:off x="113590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60ED6D-CB84-4DB3-94F9-10AA7171CABF}"/>
                </a:ext>
              </a:extLst>
            </p:cNvPr>
            <p:cNvSpPr/>
            <p:nvPr/>
          </p:nvSpPr>
          <p:spPr>
            <a:xfrm>
              <a:off x="116091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2163107-FAC7-48CE-B508-FCA2157CDE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5734058" y="3259984"/>
            <a:ext cx="3451707" cy="291159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2109D2-809E-4036-ABAE-AEFEFF579ED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998930" y="5150010"/>
            <a:ext cx="1190961" cy="100460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D400ABB-A2AC-4474-9E01-938E19FB6E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8763987" y="4005445"/>
            <a:ext cx="2561643" cy="216080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3D0C5FA-B771-4620-81D0-9D0D7A596875}"/>
              </a:ext>
            </a:extLst>
          </p:cNvPr>
          <p:cNvSpPr>
            <a:spLocks/>
          </p:cNvSpPr>
          <p:nvPr/>
        </p:nvSpPr>
        <p:spPr>
          <a:xfrm>
            <a:off x="3121925" y="4289860"/>
            <a:ext cx="1856066" cy="1886494"/>
          </a:xfrm>
          <a:prstGeom prst="rect">
            <a:avLst/>
          </a:prstGeom>
          <a:solidFill>
            <a:srgbClr val="92D05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tx1"/>
                </a:solidFill>
              </a:rPr>
              <a:t>Att</a:t>
            </a:r>
            <a:r>
              <a:rPr lang="en-US" sz="4400" dirty="0">
                <a:solidFill>
                  <a:schemeClr val="tx1"/>
                </a:solidFill>
              </a:rPr>
              <a:t> box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55A5F6A-63D7-49BA-B281-BB6EF892B93C}"/>
              </a:ext>
            </a:extLst>
          </p:cNvPr>
          <p:cNvSpPr>
            <a:spLocks/>
          </p:cNvSpPr>
          <p:nvPr/>
        </p:nvSpPr>
        <p:spPr>
          <a:xfrm>
            <a:off x="3094608" y="3810459"/>
            <a:ext cx="905239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Knock back distance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1C2C5B-C290-40F3-AC26-A9AC22F05422}"/>
              </a:ext>
            </a:extLst>
          </p:cNvPr>
          <p:cNvSpPr/>
          <p:nvPr/>
        </p:nvSpPr>
        <p:spPr>
          <a:xfrm>
            <a:off x="8774879" y="3866104"/>
            <a:ext cx="2326852" cy="2310250"/>
          </a:xfrm>
          <a:prstGeom prst="rect">
            <a:avLst/>
          </a:prstGeom>
          <a:solidFill>
            <a:srgbClr val="8585FF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normal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08F7A68-F85B-421D-85DA-5B26819F9658}"/>
              </a:ext>
            </a:extLst>
          </p:cNvPr>
          <p:cNvSpPr/>
          <p:nvPr/>
        </p:nvSpPr>
        <p:spPr>
          <a:xfrm>
            <a:off x="6159499" y="3861230"/>
            <a:ext cx="2604480" cy="2315124"/>
          </a:xfrm>
          <a:prstGeom prst="rect">
            <a:avLst/>
          </a:prstGeom>
          <a:solidFill>
            <a:srgbClr val="FF7C80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heavy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F820FA-2C64-4EE8-8A1E-E2C50A21EE83}"/>
              </a:ext>
            </a:extLst>
          </p:cNvPr>
          <p:cNvSpPr/>
          <p:nvPr/>
        </p:nvSpPr>
        <p:spPr>
          <a:xfrm>
            <a:off x="11094027" y="3854554"/>
            <a:ext cx="1063867" cy="2311697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light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AB31C06-8090-4F90-B8F9-3EEA69936201}"/>
              </a:ext>
            </a:extLst>
          </p:cNvPr>
          <p:cNvSpPr/>
          <p:nvPr/>
        </p:nvSpPr>
        <p:spPr>
          <a:xfrm>
            <a:off x="-4076" y="6148342"/>
            <a:ext cx="12196076" cy="6939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EB86BF-27CB-4C77-ACAD-4D5B3C64A7D4}"/>
              </a:ext>
            </a:extLst>
          </p:cNvPr>
          <p:cNvSpPr/>
          <p:nvPr/>
        </p:nvSpPr>
        <p:spPr>
          <a:xfrm>
            <a:off x="211472" y="6177564"/>
            <a:ext cx="119423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603B"/>
                </a:solidFill>
              </a:rPr>
              <a:t>UI </a:t>
            </a:r>
            <a:r>
              <a:rPr lang="ko-KR" altLang="en-US" sz="2000" b="1" dirty="0">
                <a:solidFill>
                  <a:srgbClr val="FF603B"/>
                </a:solidFill>
              </a:rPr>
              <a:t>배치와</a:t>
            </a:r>
            <a:r>
              <a:rPr lang="en-US" altLang="ko-KR" sz="2000" b="1" dirty="0">
                <a:solidFill>
                  <a:srgbClr val="FF603B"/>
                </a:solidFill>
              </a:rPr>
              <a:t> </a:t>
            </a:r>
            <a:r>
              <a:rPr lang="ko-KR" altLang="en-US" sz="2000" b="1" dirty="0">
                <a:solidFill>
                  <a:srgbClr val="FF603B"/>
                </a:solidFill>
              </a:rPr>
              <a:t>이동 방향과 조작</a:t>
            </a:r>
            <a:r>
              <a:rPr lang="en-US" altLang="ko-KR" sz="2000" b="1" dirty="0">
                <a:solidFill>
                  <a:srgbClr val="FF603B"/>
                </a:solidFill>
              </a:rPr>
              <a:t> </a:t>
            </a:r>
            <a:r>
              <a:rPr lang="ko-KR" altLang="en-US" sz="2000" b="1" dirty="0">
                <a:solidFill>
                  <a:srgbClr val="FF603B"/>
                </a:solidFill>
              </a:rPr>
              <a:t>범위와 몬스터가 피격 당했을 때 밀려나는 거리에 대한 예시</a:t>
            </a:r>
            <a:r>
              <a:rPr lang="en-US" altLang="ko-KR" sz="2000" b="1" dirty="0">
                <a:solidFill>
                  <a:srgbClr val="FF603B"/>
                </a:solidFill>
              </a:rPr>
              <a:t>.</a:t>
            </a:r>
            <a:endParaRPr lang="en-US" sz="2000" b="1" dirty="0">
              <a:solidFill>
                <a:srgbClr val="FF603B"/>
              </a:solidFill>
            </a:endParaRPr>
          </a:p>
        </p:txBody>
      </p:sp>
      <p:sp>
        <p:nvSpPr>
          <p:cNvPr id="36" name="왼쪽 화살표 29">
            <a:extLst>
              <a:ext uri="{FF2B5EF4-FFF2-40B4-BE49-F238E27FC236}">
                <a16:creationId xmlns:a16="http://schemas.microsoft.com/office/drawing/2014/main" id="{2D465673-2A55-4382-ACD0-F3B78893AC1F}"/>
              </a:ext>
            </a:extLst>
          </p:cNvPr>
          <p:cNvSpPr/>
          <p:nvPr/>
        </p:nvSpPr>
        <p:spPr>
          <a:xfrm rot="10800000" flipH="1" flipV="1">
            <a:off x="9875523" y="3140476"/>
            <a:ext cx="2246813" cy="849581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 방향</a:t>
            </a:r>
          </a:p>
        </p:txBody>
      </p:sp>
    </p:spTree>
    <p:extLst>
      <p:ext uri="{BB962C8B-B14F-4D97-AF65-F5344CB8AC3E}">
        <p14:creationId xmlns:p14="http://schemas.microsoft.com/office/powerpoint/2010/main" val="4264235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33842-9DF8-4974-9CD0-0C4483BC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02532-C30B-44D9-8F5C-39CF77458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2212579"/>
          </a:xfrm>
        </p:spPr>
        <p:txBody>
          <a:bodyPr/>
          <a:lstStyle/>
          <a:p>
            <a:r>
              <a:rPr lang="ko-KR" altLang="en-US" dirty="0"/>
              <a:t>캐릭터 시스템</a:t>
            </a:r>
            <a:endParaRPr lang="en-US" altLang="ko-KR" dirty="0"/>
          </a:p>
          <a:p>
            <a:r>
              <a:rPr lang="ko-KR" altLang="en-US" dirty="0"/>
              <a:t>캐릭터</a:t>
            </a:r>
            <a:r>
              <a:rPr lang="en-US" altLang="ko-KR" dirty="0"/>
              <a:t>: </a:t>
            </a:r>
            <a:r>
              <a:rPr lang="ko-KR" altLang="en-US" dirty="0"/>
              <a:t>각기 다른 스킬을 가진 다양한 캐릭터를 </a:t>
            </a:r>
            <a:r>
              <a:rPr lang="ko-KR" altLang="en-US" dirty="0" err="1"/>
              <a:t>캐릭터를</a:t>
            </a:r>
            <a:r>
              <a:rPr lang="ko-KR" altLang="en-US" dirty="0"/>
              <a:t> 수집하고</a:t>
            </a:r>
            <a:r>
              <a:rPr lang="en-US" altLang="ko-KR" dirty="0"/>
              <a:t> </a:t>
            </a:r>
            <a:r>
              <a:rPr lang="ko-KR" altLang="en-US" dirty="0"/>
              <a:t>레벨과</a:t>
            </a:r>
            <a:r>
              <a:rPr lang="en-US" altLang="ko-KR" dirty="0"/>
              <a:t> </a:t>
            </a:r>
            <a:r>
              <a:rPr lang="ko-KR" altLang="en-US" dirty="0" err="1"/>
              <a:t>스탯</a:t>
            </a:r>
            <a:r>
              <a:rPr lang="ko-KR" altLang="en-US" dirty="0"/>
              <a:t> 포인트 분배로 성장 유도</a:t>
            </a:r>
            <a:r>
              <a:rPr lang="en-US" altLang="ko-KR" dirty="0"/>
              <a:t>, </a:t>
            </a:r>
            <a:r>
              <a:rPr lang="ko-KR" altLang="en-US" dirty="0"/>
              <a:t>오래 즐길 수 있는 요소로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밸런싱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캐릭터의 레벨과 </a:t>
            </a:r>
            <a:r>
              <a:rPr lang="ko-KR" altLang="en-US" dirty="0" err="1"/>
              <a:t>스탯</a:t>
            </a:r>
            <a:r>
              <a:rPr lang="en-US" altLang="ko-KR" dirty="0"/>
              <a:t>, </a:t>
            </a:r>
            <a:r>
              <a:rPr lang="ko-KR" altLang="en-US" dirty="0"/>
              <a:t>장비의 강화 수치 등이 종합한 수치가 플레이어가 갈 수 있는 최대 거리가 되므로</a:t>
            </a:r>
            <a:r>
              <a:rPr lang="en-US" altLang="ko-KR" dirty="0"/>
              <a:t>, </a:t>
            </a:r>
            <a:r>
              <a:rPr lang="ko-KR" altLang="en-US" dirty="0"/>
              <a:t>이를 참고하여 </a:t>
            </a:r>
            <a:r>
              <a:rPr lang="ko-KR" altLang="en-US" dirty="0" err="1"/>
              <a:t>밸런싱</a:t>
            </a:r>
            <a:endParaRPr 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1CF012-0111-4C31-8189-6B5783742930}"/>
              </a:ext>
            </a:extLst>
          </p:cNvPr>
          <p:cNvGrpSpPr/>
          <p:nvPr/>
        </p:nvGrpSpPr>
        <p:grpSpPr>
          <a:xfrm>
            <a:off x="1272645" y="2551573"/>
            <a:ext cx="7292448" cy="4091920"/>
            <a:chOff x="1272645" y="2551573"/>
            <a:chExt cx="7292448" cy="40919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A1DF6B-FD8C-4A66-8521-FA08CC4E3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9489" y="2551573"/>
              <a:ext cx="7278764" cy="4084121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A5EF9A-A07F-497A-A101-37BB4065DA46}"/>
                </a:ext>
              </a:extLst>
            </p:cNvPr>
            <p:cNvSpPr/>
            <p:nvPr/>
          </p:nvSpPr>
          <p:spPr>
            <a:xfrm rot="10800000" flipV="1">
              <a:off x="4562516" y="2556781"/>
              <a:ext cx="3995737" cy="4676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플레이입장권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보석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골드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028860-EA56-44A9-9C96-7F526CF5FAB7}"/>
                </a:ext>
              </a:extLst>
            </p:cNvPr>
            <p:cNvSpPr/>
            <p:nvPr/>
          </p:nvSpPr>
          <p:spPr>
            <a:xfrm rot="10800000" flipV="1">
              <a:off x="7823509" y="2556781"/>
              <a:ext cx="734744" cy="4676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ESC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8D1237-847E-49CF-A993-B03D377DFD3D}"/>
                </a:ext>
              </a:extLst>
            </p:cNvPr>
            <p:cNvSpPr/>
            <p:nvPr/>
          </p:nvSpPr>
          <p:spPr>
            <a:xfrm rot="10800000" flipV="1">
              <a:off x="1272648" y="3308419"/>
              <a:ext cx="1543421" cy="21040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F4460CA-3B8B-4606-A314-43BD892AA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236" y="3361601"/>
              <a:ext cx="1248230" cy="199429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4C2F83-EFBE-4F14-8FEB-0E55658B5A5F}"/>
                </a:ext>
              </a:extLst>
            </p:cNvPr>
            <p:cNvSpPr/>
            <p:nvPr/>
          </p:nvSpPr>
          <p:spPr>
            <a:xfrm rot="10800000" flipV="1">
              <a:off x="2816071" y="3308420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레벨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F13CAE-B974-475C-BF31-39E793C2A074}"/>
                </a:ext>
              </a:extLst>
            </p:cNvPr>
            <p:cNvSpPr/>
            <p:nvPr/>
          </p:nvSpPr>
          <p:spPr>
            <a:xfrm rot="10800000" flipV="1">
              <a:off x="1272645" y="3015867"/>
              <a:ext cx="1546539" cy="2942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캐릭터 </a:t>
              </a:r>
              <a:r>
                <a:rPr lang="en-US" altLang="ko-KR" sz="1200" dirty="0">
                  <a:solidFill>
                    <a:schemeClr val="tx1"/>
                  </a:solidFill>
                </a:rPr>
                <a:t>NAME)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19DFBA-376B-4A69-BB55-DE20B3E43CB8}"/>
                </a:ext>
              </a:extLst>
            </p:cNvPr>
            <p:cNvSpPr/>
            <p:nvPr/>
          </p:nvSpPr>
          <p:spPr>
            <a:xfrm rot="10800000" flipV="1">
              <a:off x="2816062" y="4004968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공격력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17BBE6-AC6B-4A99-8266-0ED84A49390E}"/>
                </a:ext>
              </a:extLst>
            </p:cNvPr>
            <p:cNvSpPr/>
            <p:nvPr/>
          </p:nvSpPr>
          <p:spPr>
            <a:xfrm rot="10800000" flipV="1">
              <a:off x="2816062" y="4355782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공격 속도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C3CB140-4668-4823-AD7F-2F11555E634C}"/>
                </a:ext>
              </a:extLst>
            </p:cNvPr>
            <p:cNvSpPr/>
            <p:nvPr/>
          </p:nvSpPr>
          <p:spPr>
            <a:xfrm rot="10800000" flipV="1">
              <a:off x="2816061" y="4706597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방어력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2AB36B-F35E-450F-AB38-E9471CDD854A}"/>
                </a:ext>
              </a:extLst>
            </p:cNvPr>
            <p:cNvSpPr/>
            <p:nvPr/>
          </p:nvSpPr>
          <p:spPr>
            <a:xfrm rot="10800000" flipV="1">
              <a:off x="2816061" y="5056547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이동 속도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A0E1B3-EA51-4609-BAAC-A7EECEA90488}"/>
                </a:ext>
              </a:extLst>
            </p:cNvPr>
            <p:cNvSpPr/>
            <p:nvPr/>
          </p:nvSpPr>
          <p:spPr>
            <a:xfrm rot="10800000" flipV="1">
              <a:off x="2816061" y="3658679"/>
              <a:ext cx="1978660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체력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103CE7-14B3-41E3-AAEB-728C11F0D660}"/>
                </a:ext>
              </a:extLst>
            </p:cNvPr>
            <p:cNvSpPr/>
            <p:nvPr/>
          </p:nvSpPr>
          <p:spPr>
            <a:xfrm rot="10800000" flipV="1">
              <a:off x="4794721" y="3305059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FB4361-2E23-4F7C-A65D-8D9D31E74823}"/>
                </a:ext>
              </a:extLst>
            </p:cNvPr>
            <p:cNvSpPr/>
            <p:nvPr/>
          </p:nvSpPr>
          <p:spPr>
            <a:xfrm rot="10800000" flipV="1">
              <a:off x="3562989" y="3313500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99/99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B015BA-08DB-494D-B123-84CE9486E310}"/>
                </a:ext>
              </a:extLst>
            </p:cNvPr>
            <p:cNvSpPr/>
            <p:nvPr/>
          </p:nvSpPr>
          <p:spPr>
            <a:xfrm rot="10800000" flipV="1">
              <a:off x="3563026" y="4010048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123456(+12345)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FA88587-9A25-442F-AF38-7BB966A1D650}"/>
                </a:ext>
              </a:extLst>
            </p:cNvPr>
            <p:cNvSpPr/>
            <p:nvPr/>
          </p:nvSpPr>
          <p:spPr>
            <a:xfrm rot="10800000" flipV="1">
              <a:off x="3563026" y="4355782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3/3.PERSEC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D57C7A1-9952-4268-975F-025A8044CFCD}"/>
                </a:ext>
              </a:extLst>
            </p:cNvPr>
            <p:cNvSpPr/>
            <p:nvPr/>
          </p:nvSpPr>
          <p:spPr>
            <a:xfrm rot="10800000" flipV="1">
              <a:off x="3563025" y="4706597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123456789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58D5E72-8202-4443-9308-E9E2586671C1}"/>
                </a:ext>
              </a:extLst>
            </p:cNvPr>
            <p:cNvSpPr/>
            <p:nvPr/>
          </p:nvSpPr>
          <p:spPr>
            <a:xfrm rot="10800000" flipV="1">
              <a:off x="3563025" y="5056547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빠름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중간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느림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F44244-58E0-4918-8667-CB21439E5001}"/>
                </a:ext>
              </a:extLst>
            </p:cNvPr>
            <p:cNvSpPr/>
            <p:nvPr/>
          </p:nvSpPr>
          <p:spPr>
            <a:xfrm rot="10800000" flipV="1">
              <a:off x="3563025" y="3663759"/>
              <a:ext cx="1231675" cy="350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12345(+12345)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9F75FD-AF58-4F70-83BB-FA0892310A7C}"/>
                </a:ext>
              </a:extLst>
            </p:cNvPr>
            <p:cNvSpPr/>
            <p:nvPr/>
          </p:nvSpPr>
          <p:spPr>
            <a:xfrm rot="10800000" flipV="1">
              <a:off x="4794721" y="3656998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B2619DF-99E0-4B34-AEDC-5C13A3BCC664}"/>
                </a:ext>
              </a:extLst>
            </p:cNvPr>
            <p:cNvSpPr/>
            <p:nvPr/>
          </p:nvSpPr>
          <p:spPr>
            <a:xfrm rot="10800000" flipV="1">
              <a:off x="4794721" y="4012339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51841B1-867C-4AFA-9E20-A2FC3CE2268E}"/>
                </a:ext>
              </a:extLst>
            </p:cNvPr>
            <p:cNvSpPr/>
            <p:nvPr/>
          </p:nvSpPr>
          <p:spPr>
            <a:xfrm rot="10800000" flipV="1">
              <a:off x="4794721" y="4359326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B69D27F-EC95-4410-A3C9-3DBCB3072030}"/>
                </a:ext>
              </a:extLst>
            </p:cNvPr>
            <p:cNvSpPr/>
            <p:nvPr/>
          </p:nvSpPr>
          <p:spPr>
            <a:xfrm rot="10800000" flipV="1">
              <a:off x="4794721" y="4708844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C2BD33-A843-4086-B63D-82EB9A9BD763}"/>
                </a:ext>
              </a:extLst>
            </p:cNvPr>
            <p:cNvSpPr/>
            <p:nvPr/>
          </p:nvSpPr>
          <p:spPr>
            <a:xfrm rot="10800000" flipV="1">
              <a:off x="4796688" y="5059946"/>
              <a:ext cx="363562" cy="35417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D78671-9081-4699-8958-C0A335461023}"/>
                </a:ext>
              </a:extLst>
            </p:cNvPr>
            <p:cNvSpPr/>
            <p:nvPr/>
          </p:nvSpPr>
          <p:spPr>
            <a:xfrm rot="10800000" flipV="1">
              <a:off x="2809823" y="3015867"/>
              <a:ext cx="1543421" cy="2942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잔여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스탯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8AD33E9-E0A8-45C5-AFA4-021AC2B8F45E}"/>
                </a:ext>
              </a:extLst>
            </p:cNvPr>
            <p:cNvSpPr/>
            <p:nvPr/>
          </p:nvSpPr>
          <p:spPr>
            <a:xfrm rot="10800000" flipV="1">
              <a:off x="4353244" y="3016421"/>
              <a:ext cx="801924" cy="2971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99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D46EC7-A44F-4A29-B14B-BBE8676C6730}"/>
                </a:ext>
              </a:extLst>
            </p:cNvPr>
            <p:cNvSpPr/>
            <p:nvPr/>
          </p:nvSpPr>
          <p:spPr>
            <a:xfrm rot="10800000" flipV="1">
              <a:off x="5152736" y="3018032"/>
              <a:ext cx="3404591" cy="295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보유 스킬 정보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5DE9D9-2778-44B0-AA02-BD3CC4985384}"/>
                </a:ext>
              </a:extLst>
            </p:cNvPr>
            <p:cNvSpPr/>
            <p:nvPr/>
          </p:nvSpPr>
          <p:spPr>
            <a:xfrm rot="10800000" flipV="1">
              <a:off x="5160249" y="4218240"/>
              <a:ext cx="3397077" cy="119483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패시브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효과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때릴 수록 공격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속도 빨라 짐 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358F2DE-7B94-4691-B581-71E3772183F2}"/>
                </a:ext>
              </a:extLst>
            </p:cNvPr>
            <p:cNvSpPr/>
            <p:nvPr/>
          </p:nvSpPr>
          <p:spPr>
            <a:xfrm rot="10800000" flipV="1">
              <a:off x="1272645" y="2551573"/>
              <a:ext cx="1553384" cy="4573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메인 화면으로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1B043C69-6DA1-4809-BBBD-2C75734FA6D2}"/>
                </a:ext>
              </a:extLst>
            </p:cNvPr>
            <p:cNvSpPr/>
            <p:nvPr/>
          </p:nvSpPr>
          <p:spPr>
            <a:xfrm rot="13435047">
              <a:off x="7455506" y="5610384"/>
              <a:ext cx="828000" cy="828000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각 삼각형 45">
              <a:extLst>
                <a:ext uri="{FF2B5EF4-FFF2-40B4-BE49-F238E27FC236}">
                  <a16:creationId xmlns:a16="http://schemas.microsoft.com/office/drawing/2014/main" id="{B87B1BE8-2B57-4806-9A5C-21DAA01CC065}"/>
                </a:ext>
              </a:extLst>
            </p:cNvPr>
            <p:cNvSpPr/>
            <p:nvPr/>
          </p:nvSpPr>
          <p:spPr>
            <a:xfrm rot="2586024">
              <a:off x="1465146" y="5615533"/>
              <a:ext cx="828000" cy="828000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C41A34C-F8CA-410C-AD34-A267D8AB340F}"/>
                </a:ext>
              </a:extLst>
            </p:cNvPr>
            <p:cNvSpPr/>
            <p:nvPr/>
          </p:nvSpPr>
          <p:spPr>
            <a:xfrm rot="10800000" flipV="1">
              <a:off x="1810959" y="4880705"/>
              <a:ext cx="1005080" cy="531945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장비 탭으로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B940B42-82F9-448F-B3B4-8A3C3FFBBEBE}"/>
                </a:ext>
              </a:extLst>
            </p:cNvPr>
            <p:cNvGrpSpPr/>
            <p:nvPr/>
          </p:nvGrpSpPr>
          <p:grpSpPr>
            <a:xfrm>
              <a:off x="2431679" y="5434294"/>
              <a:ext cx="1723563" cy="1179184"/>
              <a:chOff x="1758579" y="5510494"/>
              <a:chExt cx="1723563" cy="1179184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1A855C8-B957-42BF-AF03-51697BB73C78}"/>
                  </a:ext>
                </a:extLst>
              </p:cNvPr>
              <p:cNvSpPr/>
              <p:nvPr/>
            </p:nvSpPr>
            <p:spPr>
              <a:xfrm rot="10800000" flipV="1">
                <a:off x="1758579" y="5510494"/>
                <a:ext cx="746556" cy="68455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96E3B78-DDAB-42BD-96DA-6334D2D4FBE0}"/>
                  </a:ext>
                </a:extLst>
              </p:cNvPr>
              <p:cNvSpPr/>
              <p:nvPr/>
            </p:nvSpPr>
            <p:spPr>
              <a:xfrm rot="10800000" flipV="1">
                <a:off x="1759215" y="619179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55CB296-3FAA-4155-B406-54BBFEFA83FC}"/>
                  </a:ext>
                </a:extLst>
              </p:cNvPr>
              <p:cNvSpPr/>
              <p:nvPr/>
            </p:nvSpPr>
            <p:spPr>
              <a:xfrm rot="10800000" flipV="1">
                <a:off x="2505140" y="551868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4A6F336-67B7-4EAB-AEFD-67CB4FE4173E}"/>
                  </a:ext>
                </a:extLst>
              </p:cNvPr>
              <p:cNvSpPr/>
              <p:nvPr/>
            </p:nvSpPr>
            <p:spPr>
              <a:xfrm rot="10800000" flipV="1">
                <a:off x="2505139" y="581129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6F54D1-7E97-499F-91C9-5935CC5BF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2496302" y="5333682"/>
              <a:ext cx="675101" cy="786990"/>
            </a:xfrm>
            <a:prstGeom prst="rect">
              <a:avLst/>
            </a:prstGeom>
          </p:spPr>
        </p:pic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15973522-EC4B-499A-BEF6-877929409F21}"/>
                </a:ext>
              </a:extLst>
            </p:cNvPr>
            <p:cNvGrpSpPr/>
            <p:nvPr/>
          </p:nvGrpSpPr>
          <p:grpSpPr>
            <a:xfrm>
              <a:off x="4227277" y="5447554"/>
              <a:ext cx="1723563" cy="1179184"/>
              <a:chOff x="3554177" y="5523754"/>
              <a:chExt cx="1723563" cy="1179184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040B113D-DC97-442E-976F-079A57596B5E}"/>
                  </a:ext>
                </a:extLst>
              </p:cNvPr>
              <p:cNvSpPr/>
              <p:nvPr/>
            </p:nvSpPr>
            <p:spPr>
              <a:xfrm rot="10800000" flipV="1">
                <a:off x="3554177" y="5523754"/>
                <a:ext cx="746556" cy="684551"/>
              </a:xfrm>
              <a:prstGeom prst="rect">
                <a:avLst/>
              </a:prstGeom>
              <a:solidFill>
                <a:srgbClr val="FF99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1B2FD70-D59E-438C-9543-ECF13F6425C7}"/>
                  </a:ext>
                </a:extLst>
              </p:cNvPr>
              <p:cNvSpPr/>
              <p:nvPr/>
            </p:nvSpPr>
            <p:spPr>
              <a:xfrm rot="10800000" flipV="1">
                <a:off x="3554813" y="620505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C2B2933-3B16-46B6-A90F-579DB667F02A}"/>
                  </a:ext>
                </a:extLst>
              </p:cNvPr>
              <p:cNvSpPr/>
              <p:nvPr/>
            </p:nvSpPr>
            <p:spPr>
              <a:xfrm rot="10800000" flipV="1">
                <a:off x="4300738" y="553194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8C820F1-629E-4C33-AAEB-6EC406B4FE68}"/>
                  </a:ext>
                </a:extLst>
              </p:cNvPr>
              <p:cNvSpPr/>
              <p:nvPr/>
            </p:nvSpPr>
            <p:spPr>
              <a:xfrm rot="10800000" flipV="1">
                <a:off x="4300737" y="582455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1EECC66-8E53-41FC-8F32-F6D1882BDB9F}"/>
                </a:ext>
              </a:extLst>
            </p:cNvPr>
            <p:cNvGrpSpPr/>
            <p:nvPr/>
          </p:nvGrpSpPr>
          <p:grpSpPr>
            <a:xfrm>
              <a:off x="6066464" y="5464309"/>
              <a:ext cx="1723563" cy="1179184"/>
              <a:chOff x="1910979" y="5662894"/>
              <a:chExt cx="1723563" cy="1179184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69F1819-E9A6-4AAA-8335-0A7319514B80}"/>
                  </a:ext>
                </a:extLst>
              </p:cNvPr>
              <p:cNvSpPr/>
              <p:nvPr/>
            </p:nvSpPr>
            <p:spPr>
              <a:xfrm rot="10800000" flipV="1">
                <a:off x="1910979" y="5662894"/>
                <a:ext cx="746556" cy="684551"/>
              </a:xfrm>
              <a:prstGeom prst="rect">
                <a:avLst/>
              </a:prstGeom>
              <a:solidFill>
                <a:srgbClr val="8585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8C257F9-7D3D-4BC6-948C-95D0DE771530}"/>
                  </a:ext>
                </a:extLst>
              </p:cNvPr>
              <p:cNvSpPr/>
              <p:nvPr/>
            </p:nvSpPr>
            <p:spPr>
              <a:xfrm rot="10800000" flipV="1">
                <a:off x="1911615" y="6344192"/>
                <a:ext cx="1722927" cy="49788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name</a:t>
                </a: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275D5CB-5E05-4AAD-B35F-81A6DDC3DCBB}"/>
                  </a:ext>
                </a:extLst>
              </p:cNvPr>
              <p:cNvSpPr/>
              <p:nvPr/>
            </p:nvSpPr>
            <p:spPr>
              <a:xfrm rot="10800000" flipV="1">
                <a:off x="2657540" y="5671080"/>
                <a:ext cx="977002" cy="2926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LV99</a:t>
                </a: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7B29D1C-70E3-4E6F-BF5C-2E13D4631844}"/>
                  </a:ext>
                </a:extLst>
              </p:cNvPr>
              <p:cNvSpPr/>
              <p:nvPr/>
            </p:nvSpPr>
            <p:spPr>
              <a:xfrm rot="10800000" flipV="1">
                <a:off x="2657539" y="5963695"/>
                <a:ext cx="977000" cy="3804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종합 </a:t>
                </a:r>
                <a:r>
                  <a:rPr lang="ko-KR" altLang="en-US" sz="1050" dirty="0" err="1">
                    <a:solidFill>
                      <a:schemeClr val="tx1"/>
                    </a:solidFill>
                  </a:rPr>
                  <a:t>투력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3C00F152-2D25-435D-B5A9-7C48D8DA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6131087" y="5363697"/>
              <a:ext cx="675101" cy="786990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51DB0FAC-4278-4EB9-8E8D-452B8BF9A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4291900" y="5346942"/>
              <a:ext cx="675101" cy="786990"/>
            </a:xfrm>
            <a:prstGeom prst="rect">
              <a:avLst/>
            </a:prstGeom>
          </p:spPr>
        </p:pic>
        <p:sp>
          <p:nvSpPr>
            <p:cNvPr id="81" name="직각 삼각형 80">
              <a:extLst>
                <a:ext uri="{FF2B5EF4-FFF2-40B4-BE49-F238E27FC236}">
                  <a16:creationId xmlns:a16="http://schemas.microsoft.com/office/drawing/2014/main" id="{5072EAC9-0329-44C3-8622-1B00E48B899A}"/>
                </a:ext>
              </a:extLst>
            </p:cNvPr>
            <p:cNvSpPr/>
            <p:nvPr/>
          </p:nvSpPr>
          <p:spPr>
            <a:xfrm rot="2586024">
              <a:off x="1578172" y="5872175"/>
              <a:ext cx="329884" cy="331221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직각 삼각형 81">
              <a:extLst>
                <a:ext uri="{FF2B5EF4-FFF2-40B4-BE49-F238E27FC236}">
                  <a16:creationId xmlns:a16="http://schemas.microsoft.com/office/drawing/2014/main" id="{063684A6-3AA0-412C-B2CF-D2BAEEEA4E9E}"/>
                </a:ext>
              </a:extLst>
            </p:cNvPr>
            <p:cNvSpPr/>
            <p:nvPr/>
          </p:nvSpPr>
          <p:spPr>
            <a:xfrm rot="13432413">
              <a:off x="7812164" y="5891144"/>
              <a:ext cx="329884" cy="331221"/>
            </a:xfrm>
            <a:prstGeom prst="rtTriangl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ABDABE-6029-4E31-A971-73B5443B8736}"/>
                </a:ext>
              </a:extLst>
            </p:cNvPr>
            <p:cNvSpPr/>
            <p:nvPr/>
          </p:nvSpPr>
          <p:spPr>
            <a:xfrm rot="10800000" flipV="1">
              <a:off x="2447805" y="5436571"/>
              <a:ext cx="1728467" cy="11731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5158542" y="3317943"/>
              <a:ext cx="1130553" cy="9040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6A24D33-2505-4F79-B193-24FD49C243A9}"/>
                </a:ext>
              </a:extLst>
            </p:cNvPr>
            <p:cNvSpPr/>
            <p:nvPr/>
          </p:nvSpPr>
          <p:spPr>
            <a:xfrm rot="10800000" flipV="1">
              <a:off x="2803282" y="2551573"/>
              <a:ext cx="1759234" cy="4723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도움말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6288362" y="3317943"/>
              <a:ext cx="1130553" cy="90406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F36DF78-EEF2-49A3-A31C-50DEF95B18DF}"/>
                </a:ext>
              </a:extLst>
            </p:cNvPr>
            <p:cNvSpPr/>
            <p:nvPr/>
          </p:nvSpPr>
          <p:spPr>
            <a:xfrm rot="10800000" flipV="1">
              <a:off x="7420913" y="3317943"/>
              <a:ext cx="1144180" cy="904067"/>
            </a:xfrm>
            <a:prstGeom prst="rect">
              <a:avLst/>
            </a:prstGeom>
            <a:solidFill>
              <a:srgbClr val="FF7C8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icon</a:t>
              </a:r>
            </a:p>
          </p:txBody>
        </p:sp>
      </p:grpSp>
      <p:sp>
        <p:nvSpPr>
          <p:cNvPr id="78" name="내용 개체 틀 2">
            <a:extLst>
              <a:ext uri="{FF2B5EF4-FFF2-40B4-BE49-F238E27FC236}">
                <a16:creationId xmlns:a16="http://schemas.microsoft.com/office/drawing/2014/main" id="{76502532-C30B-44D9-8F5C-39CF774580DD}"/>
              </a:ext>
            </a:extLst>
          </p:cNvPr>
          <p:cNvSpPr txBox="1">
            <a:spLocks/>
          </p:cNvSpPr>
          <p:nvPr/>
        </p:nvSpPr>
        <p:spPr>
          <a:xfrm>
            <a:off x="8564794" y="2870199"/>
            <a:ext cx="3445308" cy="3773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/>
              <a:t>스탯</a:t>
            </a:r>
            <a:r>
              <a:rPr lang="ko-KR" altLang="en-US" dirty="0"/>
              <a:t> 관련한 컨셉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200" dirty="0"/>
              <a:t> 레벨</a:t>
            </a:r>
            <a:r>
              <a:rPr lang="en-US" altLang="ko-KR" sz="1200" dirty="0"/>
              <a:t>: </a:t>
            </a:r>
            <a:r>
              <a:rPr lang="ko-KR" altLang="en-US" sz="1200" dirty="0"/>
              <a:t>스테이지 클리어 시 경험치를 획득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 체력</a:t>
            </a:r>
            <a:r>
              <a:rPr lang="en-US" altLang="ko-KR" sz="1200" dirty="0"/>
              <a:t>: </a:t>
            </a:r>
            <a:r>
              <a:rPr lang="ko-KR" altLang="en-US" sz="1200" dirty="0"/>
              <a:t>받을 수 있는 데미지 한계량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공격력</a:t>
            </a:r>
            <a:r>
              <a:rPr lang="en-US" altLang="ko-KR" sz="1200" dirty="0"/>
              <a:t>: </a:t>
            </a:r>
            <a:r>
              <a:rPr lang="ko-KR" altLang="en-US" sz="1200" dirty="0"/>
              <a:t>스킬</a:t>
            </a:r>
            <a:r>
              <a:rPr lang="en-US" altLang="ko-KR" sz="1200" dirty="0"/>
              <a:t>, </a:t>
            </a:r>
            <a:r>
              <a:rPr lang="ko-KR" altLang="en-US" sz="1200" dirty="0"/>
              <a:t>일반 공격의 수치에 관여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공격 속도</a:t>
            </a:r>
            <a:r>
              <a:rPr lang="en-US" altLang="ko-KR" sz="1200" dirty="0"/>
              <a:t>: 1</a:t>
            </a:r>
            <a:r>
              <a:rPr lang="ko-KR" altLang="en-US" sz="1200" dirty="0"/>
              <a:t>초에 몇 번 공격 하는지</a:t>
            </a:r>
            <a:r>
              <a:rPr lang="en-US" altLang="ko-KR" sz="1200" dirty="0"/>
              <a:t>,</a:t>
            </a:r>
          </a:p>
          <a:p>
            <a:pPr marL="0" indent="0">
              <a:buNone/>
            </a:pPr>
            <a:r>
              <a:rPr lang="ko-KR" altLang="en-US" sz="1200" dirty="0"/>
              <a:t> 방어력</a:t>
            </a:r>
            <a:r>
              <a:rPr lang="en-US" altLang="ko-KR" sz="1200" dirty="0"/>
              <a:t>: </a:t>
            </a:r>
            <a:r>
              <a:rPr lang="ko-KR" altLang="en-US" sz="1200" dirty="0"/>
              <a:t>피해 감소</a:t>
            </a:r>
            <a:r>
              <a:rPr lang="en-US" altLang="ko-KR" sz="1200" dirty="0"/>
              <a:t>, </a:t>
            </a:r>
            <a:r>
              <a:rPr lang="ko-KR" altLang="en-US" sz="1200" dirty="0"/>
              <a:t>부딪힌 적에게 주는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피해량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 이동 속도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캐릭터의 전체적인 성능과 난이도에 따라 부여</a:t>
            </a:r>
            <a:r>
              <a:rPr lang="en-US" altLang="ko-KR" sz="1200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141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6C2E12C4-3BB3-415B-842A-C0E495F8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3C9A0-8768-4707-9AEA-64D239E8D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814319"/>
          </a:xfrm>
        </p:spPr>
        <p:txBody>
          <a:bodyPr>
            <a:normAutofit/>
          </a:bodyPr>
          <a:lstStyle/>
          <a:p>
            <a:r>
              <a:rPr lang="ko-KR" altLang="en-US" dirty="0"/>
              <a:t>스킬 시스템</a:t>
            </a:r>
            <a:endParaRPr lang="en-US" altLang="ko-KR" dirty="0"/>
          </a:p>
        </p:txBody>
      </p:sp>
      <p:sp>
        <p:nvSpPr>
          <p:cNvPr id="107" name="내용 개체 틀 4">
            <a:extLst>
              <a:ext uri="{FF2B5EF4-FFF2-40B4-BE49-F238E27FC236}">
                <a16:creationId xmlns:a16="http://schemas.microsoft.com/office/drawing/2014/main" id="{5A8BA8F2-756B-4FEE-A83E-6A4C22B66FF6}"/>
              </a:ext>
            </a:extLst>
          </p:cNvPr>
          <p:cNvSpPr txBox="1">
            <a:spLocks/>
          </p:cNvSpPr>
          <p:nvPr/>
        </p:nvSpPr>
        <p:spPr>
          <a:xfrm>
            <a:off x="612412" y="4000061"/>
            <a:ext cx="4073865" cy="86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스테이지 진행 중 항상 적용 되는 스킬과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조건을 만족하면 자동으로 발동 하는 스킬이 있음</a:t>
            </a:r>
            <a:r>
              <a:rPr lang="en-US" altLang="ko-KR" sz="1200" dirty="0"/>
              <a:t>.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D834313-7E86-47CC-B11B-114579F02AD4}"/>
              </a:ext>
            </a:extLst>
          </p:cNvPr>
          <p:cNvSpPr/>
          <p:nvPr/>
        </p:nvSpPr>
        <p:spPr>
          <a:xfrm>
            <a:off x="607792" y="1711489"/>
            <a:ext cx="4056550" cy="315607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2002D588-FF66-420D-AF9E-69D88ACB1A06}"/>
              </a:ext>
            </a:extLst>
          </p:cNvPr>
          <p:cNvSpPr txBox="1">
            <a:spLocks/>
          </p:cNvSpPr>
          <p:nvPr/>
        </p:nvSpPr>
        <p:spPr>
          <a:xfrm>
            <a:off x="607792" y="4935728"/>
            <a:ext cx="11249907" cy="1710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다양하고 창의적인 스킬을 추가하여 각 캐릭터를 수집 할 만한 이유를 만듦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1. </a:t>
            </a:r>
            <a:r>
              <a:rPr lang="ko-KR" altLang="en-US" dirty="0"/>
              <a:t>다른 </a:t>
            </a:r>
            <a:r>
              <a:rPr lang="en-US" altLang="ko-KR" dirty="0"/>
              <a:t>RPG</a:t>
            </a:r>
            <a:r>
              <a:rPr lang="ko-KR" altLang="en-US" dirty="0"/>
              <a:t>에서도 흔하게 볼 수 있는 스킬 부터▷ 몬스터를 잡아서 게이지가 충전 되고</a:t>
            </a:r>
            <a:r>
              <a:rPr lang="en-US" altLang="ko-KR" dirty="0"/>
              <a:t>, </a:t>
            </a:r>
            <a:r>
              <a:rPr lang="ko-KR" altLang="en-US" dirty="0"/>
              <a:t>게이지가 모두 충전 되면 강력한 검기를 날린다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2</a:t>
            </a:r>
            <a:r>
              <a:rPr lang="en-US" altLang="ko-KR" dirty="0"/>
              <a:t>. </a:t>
            </a:r>
            <a:r>
              <a:rPr lang="ko-KR" altLang="en-US" dirty="0"/>
              <a:t>스킬 자체가 </a:t>
            </a:r>
            <a:r>
              <a:rPr lang="ko-KR" altLang="en-US" dirty="0" err="1"/>
              <a:t>챌린지</a:t>
            </a:r>
            <a:r>
              <a:rPr lang="en-US" altLang="ko-KR" dirty="0"/>
              <a:t>, </a:t>
            </a:r>
            <a:r>
              <a:rPr lang="ko-KR" altLang="en-US" dirty="0"/>
              <a:t>하나의 도전이 되도록 유도▷</a:t>
            </a:r>
            <a:r>
              <a:rPr lang="en-US" altLang="ko-KR" dirty="0"/>
              <a:t> </a:t>
            </a:r>
            <a:r>
              <a:rPr lang="ko-KR" altLang="en-US" dirty="0"/>
              <a:t>특정 조건 만족 시 변신</a:t>
            </a:r>
            <a:r>
              <a:rPr lang="en-US" altLang="ko-KR" dirty="0"/>
              <a:t>, </a:t>
            </a:r>
            <a:r>
              <a:rPr lang="ko-KR" altLang="en-US" dirty="0"/>
              <a:t>이동 속도 대폭 증가</a:t>
            </a:r>
            <a:r>
              <a:rPr lang="en-US" altLang="ko-KR" dirty="0"/>
              <a:t>. (</a:t>
            </a:r>
            <a:r>
              <a:rPr lang="ko-KR" altLang="en-US" dirty="0"/>
              <a:t>시간 대비 거리는 늘지만</a:t>
            </a:r>
            <a:r>
              <a:rPr lang="en-US" altLang="ko-KR" dirty="0"/>
              <a:t> </a:t>
            </a:r>
            <a:r>
              <a:rPr lang="ko-KR" altLang="en-US" dirty="0"/>
              <a:t>난이도 대폭 상승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b="1" dirty="0"/>
              <a:t>스킬 포지셔닝 </a:t>
            </a:r>
            <a:r>
              <a:rPr lang="en-US" altLang="ko-KR" b="1" dirty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재화 관련</a:t>
            </a:r>
            <a:r>
              <a:rPr lang="en-US" altLang="ko-KR" dirty="0"/>
              <a:t>, </a:t>
            </a:r>
            <a:r>
              <a:rPr lang="ko-KR" altLang="en-US" dirty="0"/>
              <a:t>더 많이 재회를 주는 스킬을 가진 캐릭터</a:t>
            </a:r>
            <a:r>
              <a:rPr lang="en-US" altLang="ko-KR" dirty="0"/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3" y="1720021"/>
            <a:ext cx="4069249" cy="2285981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2" t="18366" r="1" b="29965"/>
          <a:stretch/>
        </p:blipFill>
        <p:spPr>
          <a:xfrm>
            <a:off x="2772833" y="2139881"/>
            <a:ext cx="1898627" cy="118117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7698B30-9FBE-4B75-81F8-BA3227F3C47D}"/>
              </a:ext>
            </a:extLst>
          </p:cNvPr>
          <p:cNvGrpSpPr/>
          <p:nvPr/>
        </p:nvGrpSpPr>
        <p:grpSpPr>
          <a:xfrm>
            <a:off x="4671646" y="1621574"/>
            <a:ext cx="5626948" cy="3260355"/>
            <a:chOff x="4921825" y="1594506"/>
            <a:chExt cx="5626948" cy="3260355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060" y="1594506"/>
              <a:ext cx="5617713" cy="3260355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834313-7E86-47CC-B11B-114579F02AD4}"/>
                </a:ext>
              </a:extLst>
            </p:cNvPr>
            <p:cNvSpPr/>
            <p:nvPr/>
          </p:nvSpPr>
          <p:spPr>
            <a:xfrm>
              <a:off x="4921825" y="1698788"/>
              <a:ext cx="5626948" cy="314337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E22560A-3E63-40CD-9180-7CF63040644A}"/>
              </a:ext>
            </a:extLst>
          </p:cNvPr>
          <p:cNvSpPr txBox="1">
            <a:spLocks/>
          </p:cNvSpPr>
          <p:nvPr/>
        </p:nvSpPr>
        <p:spPr>
          <a:xfrm>
            <a:off x="617725" y="1710083"/>
            <a:ext cx="11239974" cy="48767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45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05B63-AB02-4F0A-B502-41A24E8C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18127"/>
            <a:ext cx="11336593" cy="445150"/>
          </a:xfrm>
        </p:spPr>
        <p:txBody>
          <a:bodyPr>
            <a:normAutofit/>
          </a:bodyPr>
          <a:lstStyle/>
          <a:p>
            <a:r>
              <a:rPr lang="ko-KR" altLang="en-US" dirty="0"/>
              <a:t>무작위 특성 시스템</a:t>
            </a:r>
            <a:endParaRPr 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4EF366E-8F9B-4B09-AE29-9377E90019D3}"/>
              </a:ext>
            </a:extLst>
          </p:cNvPr>
          <p:cNvSpPr txBox="1">
            <a:spLocks/>
          </p:cNvSpPr>
          <p:nvPr/>
        </p:nvSpPr>
        <p:spPr>
          <a:xfrm>
            <a:off x="7541215" y="3796710"/>
            <a:ext cx="4316487" cy="2770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solidFill>
                  <a:srgbClr val="FF7C80"/>
                </a:solidFill>
              </a:rPr>
              <a:t>특이한 스킬이나 능력을 부여 하는 방식으로</a:t>
            </a:r>
            <a:endParaRPr lang="en-US" altLang="ko-KR" b="1" dirty="0">
              <a:solidFill>
                <a:srgbClr val="FF7C80"/>
              </a:solidFill>
            </a:endParaRPr>
          </a:p>
          <a:p>
            <a:pPr marL="457200" lvl="1" indent="0">
              <a:buNone/>
            </a:pPr>
            <a:r>
              <a:rPr lang="ko-KR" altLang="en-US" dirty="0"/>
              <a:t>캐릭터의 능력치는 캐릭터 강화 시스템을 통해 부여</a:t>
            </a:r>
            <a:r>
              <a:rPr lang="en-US" altLang="ko-KR" dirty="0"/>
              <a:t>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solidFill>
                  <a:srgbClr val="FF7C80"/>
                </a:solidFill>
              </a:rPr>
              <a:t>무작위 특성이 조합 되어 시너지가 생기도록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많이 섞을 수록 예상치 못하게 </a:t>
            </a:r>
            <a:r>
              <a:rPr lang="ko-KR" altLang="en-US" b="1" dirty="0">
                <a:solidFill>
                  <a:srgbClr val="FF7C80"/>
                </a:solidFill>
              </a:rPr>
              <a:t>강력한 시너지가 발생 할 수 있음</a:t>
            </a:r>
            <a:r>
              <a:rPr lang="en-US" altLang="ko-KR" b="1" dirty="0">
                <a:solidFill>
                  <a:srgbClr val="FF7C80"/>
                </a:solidFill>
              </a:rPr>
              <a:t>. </a:t>
            </a:r>
          </a:p>
          <a:p>
            <a:pPr marL="457200" lvl="1" indent="0">
              <a:buNone/>
            </a:pPr>
            <a:r>
              <a:rPr lang="ko-KR" altLang="en-US" dirty="0"/>
              <a:t>유저가 스테이지 실패 시 쌓았던 특성이 사라지므로 아쉬워 하고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ko-KR" altLang="en-US" b="1" dirty="0">
                <a:solidFill>
                  <a:srgbClr val="FF7C80"/>
                </a:solidFill>
              </a:rPr>
              <a:t>도전 하게 유도 하는 요소</a:t>
            </a:r>
            <a:r>
              <a:rPr lang="ko-KR" altLang="en-US" dirty="0"/>
              <a:t>로 작용</a:t>
            </a:r>
            <a:r>
              <a:rPr lang="en-US" altLang="ko-KR" dirty="0"/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D55AB72-7B0B-4E4C-88D9-B3BD9399D20C}"/>
              </a:ext>
            </a:extLst>
          </p:cNvPr>
          <p:cNvSpPr>
            <a:spLocks noChangeAspect="1"/>
          </p:cNvSpPr>
          <p:nvPr/>
        </p:nvSpPr>
        <p:spPr>
          <a:xfrm>
            <a:off x="4121414" y="1805989"/>
            <a:ext cx="3419801" cy="1923638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61940C-F530-4D75-8008-E0878040FCE5}"/>
              </a:ext>
            </a:extLst>
          </p:cNvPr>
          <p:cNvSpPr txBox="1"/>
          <p:nvPr/>
        </p:nvSpPr>
        <p:spPr>
          <a:xfrm>
            <a:off x="4344356" y="1825601"/>
            <a:ext cx="319685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특성 도감 </a:t>
            </a:r>
            <a:r>
              <a:rPr lang="en-US" altLang="ko-KR" sz="1200" dirty="0"/>
              <a:t>(</a:t>
            </a:r>
            <a:r>
              <a:rPr lang="ko-KR" altLang="en-US" sz="1200" dirty="0"/>
              <a:t>아웃 게임</a:t>
            </a:r>
            <a:r>
              <a:rPr lang="en-US" altLang="ko-KR" sz="1200" dirty="0"/>
              <a:t>)</a:t>
            </a:r>
            <a:endParaRPr lang="en-US" sz="12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A72D25B-703B-4345-A208-E88214583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t="55393" b="28551"/>
          <a:stretch/>
        </p:blipFill>
        <p:spPr>
          <a:xfrm rot="5400000">
            <a:off x="3980223" y="2425732"/>
            <a:ext cx="1070530" cy="35334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8954169-77AA-4547-AEF3-29FDC4CCC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l="32458" t="57503" r="34908" b="26441"/>
          <a:stretch/>
        </p:blipFill>
        <p:spPr>
          <a:xfrm rot="5400000">
            <a:off x="4577092" y="2005197"/>
            <a:ext cx="903582" cy="91390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5485834" y="2459325"/>
            <a:ext cx="1990378" cy="12202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조건 적과 부딪힐 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능력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밀치기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X%</a:t>
            </a:r>
            <a:r>
              <a:rPr lang="ko-KR" altLang="en-US" sz="1200" dirty="0">
                <a:solidFill>
                  <a:schemeClr val="tx1"/>
                </a:solidFill>
              </a:rPr>
              <a:t> 감소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X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38D381C5-6947-4378-AF91-71476B5E76BC}"/>
              </a:ext>
            </a:extLst>
          </p:cNvPr>
          <p:cNvSpPr txBox="1">
            <a:spLocks/>
          </p:cNvSpPr>
          <p:nvPr/>
        </p:nvSpPr>
        <p:spPr>
          <a:xfrm>
            <a:off x="4149238" y="3800143"/>
            <a:ext cx="3391977" cy="3057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이렇게 획득 한 특성들은 해금 되어 아웃게임에서 확인 가능 </a:t>
            </a:r>
            <a:endParaRPr lang="en-US" altLang="ko-KR" dirty="0"/>
          </a:p>
          <a:p>
            <a:pPr marL="265113" indent="-265113">
              <a:buNone/>
            </a:pPr>
            <a:r>
              <a:rPr lang="en-US" altLang="ko-KR" dirty="0"/>
              <a:t>	 </a:t>
            </a:r>
            <a:r>
              <a:rPr lang="ko-KR" altLang="en-US" dirty="0"/>
              <a:t>게임 내 텍스트로는 정확한 확인이 어려움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8CB7EAFC-B72E-4570-9AA2-1227FF34B7BE}"/>
              </a:ext>
            </a:extLst>
          </p:cNvPr>
          <p:cNvSpPr txBox="1">
            <a:spLocks/>
          </p:cNvSpPr>
          <p:nvPr/>
        </p:nvSpPr>
        <p:spPr>
          <a:xfrm>
            <a:off x="523711" y="3885071"/>
            <a:ext cx="3486772" cy="2663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특성은 상</a:t>
            </a:r>
            <a:r>
              <a:rPr lang="en-US" altLang="ko-KR" dirty="0"/>
              <a:t>/</a:t>
            </a:r>
            <a:r>
              <a:rPr lang="ko-KR" altLang="en-US" dirty="0"/>
              <a:t>중</a:t>
            </a:r>
            <a:r>
              <a:rPr lang="en-US" altLang="ko-KR" dirty="0"/>
              <a:t>/</a:t>
            </a:r>
            <a:r>
              <a:rPr lang="ko-KR" altLang="en-US" dirty="0"/>
              <a:t>하</a:t>
            </a:r>
            <a:r>
              <a:rPr lang="en-US" altLang="ko-KR" dirty="0"/>
              <a:t>, </a:t>
            </a:r>
            <a:r>
              <a:rPr lang="ko-KR" altLang="en-US" dirty="0"/>
              <a:t>로 </a:t>
            </a:r>
            <a:r>
              <a:rPr lang="en-US" altLang="ko-KR" dirty="0"/>
              <a:t> </a:t>
            </a:r>
            <a:r>
              <a:rPr lang="ko-KR" altLang="en-US" dirty="0"/>
              <a:t>나눠 아이콘 표시</a:t>
            </a:r>
            <a:r>
              <a:rPr lang="en-US" altLang="ko-KR" dirty="0"/>
              <a:t>. </a:t>
            </a:r>
          </a:p>
          <a:p>
            <a:pPr marL="265113" indent="-265113">
              <a:buNone/>
            </a:pPr>
            <a:r>
              <a:rPr lang="en-US" altLang="ko-KR" dirty="0"/>
              <a:t>	</a:t>
            </a:r>
            <a:r>
              <a:rPr lang="ko-KR" altLang="en-US" dirty="0"/>
              <a:t>위치에 맞춰 길이가 긴 </a:t>
            </a:r>
            <a:r>
              <a:rPr lang="en-US" altLang="ko-KR" dirty="0"/>
              <a:t>BAR </a:t>
            </a:r>
            <a:r>
              <a:rPr lang="ko-KR" altLang="en-US" dirty="0"/>
              <a:t>형태의 </a:t>
            </a:r>
            <a:r>
              <a:rPr lang="en-US" altLang="ko-KR" dirty="0"/>
              <a:t>UI</a:t>
            </a:r>
            <a:r>
              <a:rPr lang="ko-KR" altLang="en-US" dirty="0"/>
              <a:t>에 이름 표시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아이콘에 닿으면 특성 획득</a:t>
            </a:r>
            <a:r>
              <a:rPr lang="en-US" altLang="ko-KR" dirty="0"/>
              <a:t>.</a:t>
            </a:r>
          </a:p>
          <a:p>
            <a:pPr marL="266700" indent="-266700">
              <a:buNone/>
            </a:pPr>
            <a:r>
              <a:rPr lang="en-US" altLang="ko-KR" dirty="0"/>
              <a:t>	 </a:t>
            </a:r>
            <a:r>
              <a:rPr lang="ko-KR" altLang="en-US" b="1" dirty="0">
                <a:solidFill>
                  <a:srgbClr val="FF7C80"/>
                </a:solidFill>
              </a:rPr>
              <a:t>획득한 특성은 한 게임</a:t>
            </a:r>
            <a:r>
              <a:rPr lang="en-US" altLang="ko-KR" b="1" dirty="0">
                <a:solidFill>
                  <a:srgbClr val="FF7C80"/>
                </a:solidFill>
              </a:rPr>
              <a:t>, </a:t>
            </a:r>
            <a:r>
              <a:rPr lang="ko-KR" altLang="en-US" b="1" dirty="0">
                <a:solidFill>
                  <a:srgbClr val="FF7C80"/>
                </a:solidFill>
              </a:rPr>
              <a:t>스테이지가 끝나면 리셋 된다</a:t>
            </a:r>
            <a:r>
              <a:rPr lang="en-US" altLang="ko-KR" b="1" dirty="0">
                <a:solidFill>
                  <a:srgbClr val="FF7C80"/>
                </a:solidFill>
              </a:rPr>
              <a:t>. </a:t>
            </a:r>
          </a:p>
          <a:p>
            <a:pPr marL="265113" indent="-265113">
              <a:buNone/>
            </a:pP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9DC93-B186-4B10-8484-296D76CF704A}"/>
              </a:ext>
            </a:extLst>
          </p:cNvPr>
          <p:cNvGrpSpPr/>
          <p:nvPr/>
        </p:nvGrpSpPr>
        <p:grpSpPr>
          <a:xfrm>
            <a:off x="521109" y="1809023"/>
            <a:ext cx="3419802" cy="1923638"/>
            <a:chOff x="4937166" y="1763277"/>
            <a:chExt cx="3419802" cy="192363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D66004A-56D1-49DA-8D69-EE57BA9E3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7167" y="1763277"/>
              <a:ext cx="3419801" cy="1923638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EFE80A5-C26E-44EF-ADB0-28D3FA8EC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25" b="70729" l="1285" r="95289">
                          <a14:foregroundMark x1="4283" y1="23021" x2="4283" y2="23021"/>
                          <a14:foregroundMark x1="33191" y1="23229" x2="33191" y2="23229"/>
                          <a14:foregroundMark x1="94004" y1="23333" x2="94004" y2="23333"/>
                          <a14:foregroundMark x1="95717" y1="24375" x2="95717" y2="24375"/>
                          <a14:foregroundMark x1="55889" y1="61458" x2="55889" y2="61875"/>
                          <a14:foregroundMark x1="78801" y1="62187" x2="78801" y2="62187"/>
                          <a14:foregroundMark x1="23126" y1="63958" x2="23126" y2="63958"/>
                          <a14:foregroundMark x1="7281" y1="61354" x2="7281" y2="61354"/>
                          <a14:foregroundMark x1="22698" y1="69896" x2="22698" y2="69896"/>
                          <a14:foregroundMark x1="31478" y1="66979" x2="31478" y2="66979"/>
                          <a14:foregroundMark x1="38330" y1="65104" x2="38330" y2="65104"/>
                          <a14:foregroundMark x1="67880" y1="65625" x2="67880" y2="65625"/>
                          <a14:foregroundMark x1="62313" y1="59271" x2="62313" y2="59271"/>
                          <a14:foregroundMark x1="62313" y1="63750" x2="62313" y2="63750"/>
                          <a14:foregroundMark x1="62527" y1="69375" x2="62527" y2="69375"/>
                          <a14:foregroundMark x1="92934" y1="60417" x2="92934" y2="60417"/>
                          <a14:foregroundMark x1="92934" y1="68854" x2="92934" y2="68854"/>
                          <a14:foregroundMark x1="67880" y1="69375" x2="67880" y2="69375"/>
                          <a14:foregroundMark x1="68522" y1="69271" x2="68522" y2="69271"/>
                          <a14:foregroundMark x1="68094" y1="58958" x2="68094" y2="58958"/>
                          <a14:foregroundMark x1="68737" y1="70729" x2="68737" y2="70729"/>
                          <a14:foregroundMark x1="44111" y1="66563" x2="44111" y2="66563"/>
                          <a14:foregroundMark x1="51178" y1="61563" x2="51178" y2="61563"/>
                          <a14:foregroundMark x1="45396" y1="62187" x2="45396" y2="62187"/>
                          <a14:foregroundMark x1="49679" y1="68125" x2="49679" y2="68125"/>
                          <a14:foregroundMark x1="76231" y1="63125" x2="76231" y2="63125"/>
                          <a14:foregroundMark x1="86081" y1="62813" x2="86081" y2="62813"/>
                          <a14:foregroundMark x1="89722" y1="63125" x2="89722" y2="63125"/>
                          <a14:foregroundMark x1="38330" y1="70417" x2="38330" y2="70417"/>
                        </a14:backgroundRemoval>
                      </a14:imgEffect>
                    </a14:imgLayer>
                  </a14:imgProps>
                </a:ext>
              </a:extLst>
            </a:blip>
            <a:srcRect t="20579" b="67852"/>
            <a:stretch/>
          </p:blipFill>
          <p:spPr>
            <a:xfrm>
              <a:off x="6421244" y="1859630"/>
              <a:ext cx="1810539" cy="43059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D3F1098-A1A9-4591-B5CD-C23DDAF37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25" b="70729" l="1285" r="95289">
                          <a14:foregroundMark x1="4283" y1="23021" x2="4283" y2="23021"/>
                          <a14:foregroundMark x1="33191" y1="23229" x2="33191" y2="23229"/>
                          <a14:foregroundMark x1="94004" y1="23333" x2="94004" y2="23333"/>
                          <a14:foregroundMark x1="95717" y1="24375" x2="95717" y2="24375"/>
                          <a14:foregroundMark x1="55889" y1="61458" x2="55889" y2="61875"/>
                          <a14:foregroundMark x1="78801" y1="62187" x2="78801" y2="62187"/>
                          <a14:foregroundMark x1="23126" y1="63958" x2="23126" y2="63958"/>
                          <a14:foregroundMark x1="7281" y1="61354" x2="7281" y2="61354"/>
                          <a14:foregroundMark x1="22698" y1="69896" x2="22698" y2="69896"/>
                          <a14:foregroundMark x1="31478" y1="66979" x2="31478" y2="66979"/>
                          <a14:foregroundMark x1="38330" y1="65104" x2="38330" y2="65104"/>
                          <a14:foregroundMark x1="67880" y1="65625" x2="67880" y2="65625"/>
                          <a14:foregroundMark x1="62313" y1="59271" x2="62313" y2="59271"/>
                          <a14:foregroundMark x1="62313" y1="63750" x2="62313" y2="63750"/>
                          <a14:foregroundMark x1="62527" y1="69375" x2="62527" y2="69375"/>
                          <a14:foregroundMark x1="92934" y1="60417" x2="92934" y2="60417"/>
                          <a14:foregroundMark x1="92934" y1="68854" x2="92934" y2="68854"/>
                          <a14:foregroundMark x1="67880" y1="69375" x2="67880" y2="69375"/>
                          <a14:foregroundMark x1="68522" y1="69271" x2="68522" y2="69271"/>
                          <a14:foregroundMark x1="68094" y1="58958" x2="68094" y2="58958"/>
                          <a14:foregroundMark x1="68737" y1="70729" x2="68737" y2="70729"/>
                          <a14:foregroundMark x1="44111" y1="66563" x2="44111" y2="66563"/>
                          <a14:foregroundMark x1="51178" y1="61563" x2="51178" y2="61563"/>
                          <a14:foregroundMark x1="45396" y1="62187" x2="45396" y2="62187"/>
                          <a14:foregroundMark x1="49679" y1="68125" x2="49679" y2="68125"/>
                          <a14:foregroundMark x1="76231" y1="63125" x2="76231" y2="63125"/>
                          <a14:foregroundMark x1="86081" y1="62813" x2="86081" y2="62813"/>
                          <a14:foregroundMark x1="89722" y1="63125" x2="89722" y2="63125"/>
                          <a14:foregroundMark x1="38330" y1="70417" x2="38330" y2="70417"/>
                        </a14:backgroundRemoval>
                      </a14:imgEffect>
                    </a14:imgLayer>
                  </a14:imgProps>
                </a:ext>
              </a:extLst>
            </a:blip>
            <a:srcRect t="55393" b="28551"/>
            <a:stretch/>
          </p:blipFill>
          <p:spPr>
            <a:xfrm rot="5400000">
              <a:off x="7519848" y="2433521"/>
              <a:ext cx="1070530" cy="353340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8F454BD-A7C8-45A9-A3BA-1E45F72BEE8D}"/>
                </a:ext>
              </a:extLst>
            </p:cNvPr>
            <p:cNvCxnSpPr>
              <a:cxnSpLocks/>
            </p:cNvCxnSpPr>
            <p:nvPr/>
          </p:nvCxnSpPr>
          <p:spPr>
            <a:xfrm>
              <a:off x="4937167" y="2788596"/>
              <a:ext cx="3419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68B2507-8B93-4528-9E00-B533BA007F74}"/>
                </a:ext>
              </a:extLst>
            </p:cNvPr>
            <p:cNvCxnSpPr/>
            <p:nvPr/>
          </p:nvCxnSpPr>
          <p:spPr>
            <a:xfrm>
              <a:off x="4937167" y="2445696"/>
              <a:ext cx="34198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310D79C-A65B-4FFB-BFE8-8B82394A2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7166" y="3350960"/>
              <a:ext cx="3419801" cy="282861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9F534CD-E059-406A-AF2D-F43222CEB5E2}"/>
                </a:ext>
              </a:extLst>
            </p:cNvPr>
            <p:cNvSpPr/>
            <p:nvPr/>
          </p:nvSpPr>
          <p:spPr>
            <a:xfrm>
              <a:off x="7898919" y="2166376"/>
              <a:ext cx="265135" cy="2345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3EFC693-CF5E-4020-9F7F-8EE018618810}"/>
                </a:ext>
              </a:extLst>
            </p:cNvPr>
            <p:cNvSpPr/>
            <p:nvPr/>
          </p:nvSpPr>
          <p:spPr>
            <a:xfrm>
              <a:off x="5180863" y="2149147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?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2A9E78-EF53-49F5-B00F-B48E02FE163D}"/>
                </a:ext>
              </a:extLst>
            </p:cNvPr>
            <p:cNvSpPr/>
            <p:nvPr/>
          </p:nvSpPr>
          <p:spPr>
            <a:xfrm>
              <a:off x="5180862" y="2464687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</a:rPr>
                <a:t>해당 특성 이름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3F927BD-B4EB-4C12-8A55-2E2C5A370CAE}"/>
                </a:ext>
              </a:extLst>
            </p:cNvPr>
            <p:cNvSpPr/>
            <p:nvPr/>
          </p:nvSpPr>
          <p:spPr>
            <a:xfrm>
              <a:off x="5180862" y="2796514"/>
              <a:ext cx="2697579" cy="280666"/>
            </a:xfrm>
            <a:prstGeom prst="rect">
              <a:avLst/>
            </a:prstGeom>
            <a:solidFill>
              <a:srgbClr val="66FF99">
                <a:alpha val="5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ko-KR" altLang="en-US" sz="1200" dirty="0">
                  <a:solidFill>
                    <a:schemeClr val="tx1"/>
                  </a:solidFill>
                </a:rPr>
                <a:t>위치 확인용  </a:t>
              </a:r>
              <a:r>
                <a:rPr lang="en-US" altLang="ko-KR" sz="1200" dirty="0">
                  <a:solidFill>
                    <a:schemeClr val="tx1"/>
                  </a:solidFill>
                </a:rPr>
                <a:t>BAR </a:t>
              </a:r>
              <a:r>
                <a:rPr lang="ko-KR" altLang="en-US" sz="1200" dirty="0">
                  <a:solidFill>
                    <a:schemeClr val="tx1"/>
                  </a:solidFill>
                </a:rPr>
                <a:t>설치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678D8C2-3948-4F2A-83D1-AC6A798B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760" y="2753270"/>
              <a:ext cx="374094" cy="597690"/>
            </a:xfrm>
            <a:prstGeom prst="rect">
              <a:avLst/>
            </a:prstGeom>
          </p:spPr>
        </p:pic>
      </p:grpSp>
      <p:sp>
        <p:nvSpPr>
          <p:cNvPr id="14" name="제목 13">
            <a:extLst>
              <a:ext uri="{FF2B5EF4-FFF2-40B4-BE49-F238E27FC236}">
                <a16:creationId xmlns:a16="http://schemas.microsoft.com/office/drawing/2014/main" id="{DA441406-F51E-4933-96F3-999D9FBF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664685" y="1806843"/>
            <a:ext cx="4096398" cy="192278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예시 특성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5485834" y="2140174"/>
            <a:ext cx="1990378" cy="3182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돌격전사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379506B-1D5F-4B74-BAC7-A504C98228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7" t="6749" r="41464" b="4829"/>
          <a:stretch/>
        </p:blipFill>
        <p:spPr>
          <a:xfrm>
            <a:off x="4109532" y="1805989"/>
            <a:ext cx="234824" cy="192363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A72D25B-703B-4345-A208-E88214583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625" b="70729" l="1285" r="95289">
                        <a14:foregroundMark x1="4283" y1="23021" x2="4283" y2="23021"/>
                        <a14:foregroundMark x1="33191" y1="23229" x2="33191" y2="23229"/>
                        <a14:foregroundMark x1="94004" y1="23333" x2="94004" y2="23333"/>
                        <a14:foregroundMark x1="95717" y1="24375" x2="95717" y2="24375"/>
                        <a14:foregroundMark x1="55889" y1="61458" x2="55889" y2="61875"/>
                        <a14:foregroundMark x1="78801" y1="62187" x2="78801" y2="62187"/>
                        <a14:foregroundMark x1="23126" y1="63958" x2="23126" y2="63958"/>
                        <a14:foregroundMark x1="7281" y1="61354" x2="7281" y2="61354"/>
                        <a14:foregroundMark x1="22698" y1="69896" x2="22698" y2="69896"/>
                        <a14:foregroundMark x1="31478" y1="66979" x2="31478" y2="66979"/>
                        <a14:foregroundMark x1="38330" y1="65104" x2="38330" y2="65104"/>
                        <a14:foregroundMark x1="67880" y1="65625" x2="67880" y2="65625"/>
                        <a14:foregroundMark x1="62313" y1="59271" x2="62313" y2="59271"/>
                        <a14:foregroundMark x1="62313" y1="63750" x2="62313" y2="63750"/>
                        <a14:foregroundMark x1="62527" y1="69375" x2="62527" y2="69375"/>
                        <a14:foregroundMark x1="92934" y1="60417" x2="92934" y2="60417"/>
                        <a14:foregroundMark x1="92934" y1="68854" x2="92934" y2="68854"/>
                        <a14:foregroundMark x1="67880" y1="69375" x2="67880" y2="69375"/>
                        <a14:foregroundMark x1="68522" y1="69271" x2="68522" y2="69271"/>
                        <a14:foregroundMark x1="68094" y1="58958" x2="68094" y2="58958"/>
                        <a14:foregroundMark x1="68737" y1="70729" x2="68737" y2="70729"/>
                        <a14:foregroundMark x1="44111" y1="66563" x2="44111" y2="66563"/>
                        <a14:foregroundMark x1="51178" y1="61563" x2="51178" y2="61563"/>
                        <a14:foregroundMark x1="45396" y1="62187" x2="45396" y2="62187"/>
                        <a14:foregroundMark x1="49679" y1="68125" x2="49679" y2="68125"/>
                        <a14:foregroundMark x1="76231" y1="63125" x2="76231" y2="63125"/>
                        <a14:foregroundMark x1="86081" y1="62813" x2="86081" y2="62813"/>
                        <a14:foregroundMark x1="89722" y1="63125" x2="89722" y2="63125"/>
                        <a14:foregroundMark x1="38330" y1="70417" x2="38330" y2="70417"/>
                      </a14:backgroundRemoval>
                    </a14:imgEffect>
                  </a14:imgLayer>
                </a14:imgProps>
              </a:ext>
            </a:extLst>
          </a:blip>
          <a:srcRect t="55393" r="34662" b="28551"/>
          <a:stretch/>
        </p:blipFill>
        <p:spPr>
          <a:xfrm rot="5400000">
            <a:off x="4165757" y="3212811"/>
            <a:ext cx="699462" cy="35334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6333" y="2129035"/>
            <a:ext cx="1752423" cy="5217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넉백</a:t>
            </a:r>
            <a:r>
              <a:rPr lang="ko-KR" altLang="en-US" sz="1200" dirty="0">
                <a:solidFill>
                  <a:schemeClr val="tx1"/>
                </a:solidFill>
              </a:rPr>
              <a:t> 당한 적을 투사체 취급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6329" y="2777394"/>
            <a:ext cx="1752427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투사체가 폭발 유발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7758619" y="3245491"/>
            <a:ext cx="1752427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투사체 개수 </a:t>
            </a:r>
            <a:r>
              <a:rPr lang="en-US" altLang="ko-KR" sz="1200" dirty="0">
                <a:solidFill>
                  <a:schemeClr val="tx1"/>
                </a:solidFill>
              </a:rPr>
              <a:t>+1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꺾인 연결선 3"/>
          <p:cNvCxnSpPr>
            <a:cxnSpLocks/>
            <a:stCxn id="35" idx="1"/>
            <a:endCxn id="41" idx="3"/>
          </p:cNvCxnSpPr>
          <p:nvPr/>
        </p:nvCxnSpPr>
        <p:spPr>
          <a:xfrm>
            <a:off x="9508756" y="2389901"/>
            <a:ext cx="330569" cy="1656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cxnSpLocks/>
            <a:stCxn id="36" idx="1"/>
            <a:endCxn id="41" idx="3"/>
          </p:cNvCxnSpPr>
          <p:nvPr/>
        </p:nvCxnSpPr>
        <p:spPr>
          <a:xfrm flipV="1">
            <a:off x="9508756" y="2555527"/>
            <a:ext cx="330569" cy="4257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cxnSpLocks/>
            <a:stCxn id="37" idx="1"/>
            <a:endCxn id="41" idx="3"/>
          </p:cNvCxnSpPr>
          <p:nvPr/>
        </p:nvCxnSpPr>
        <p:spPr>
          <a:xfrm flipV="1">
            <a:off x="9511046" y="2555527"/>
            <a:ext cx="328279" cy="89388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9839325" y="2351610"/>
            <a:ext cx="1771381" cy="407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근접 캐릭터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1" name="꺾인 연결선 60"/>
          <p:cNvCxnSpPr>
            <a:cxnSpLocks/>
            <a:stCxn id="41" idx="2"/>
            <a:endCxn id="66" idx="0"/>
          </p:cNvCxnSpPr>
          <p:nvPr/>
        </p:nvCxnSpPr>
        <p:spPr>
          <a:xfrm rot="16200000" flipH="1">
            <a:off x="10651929" y="2832528"/>
            <a:ext cx="156636" cy="104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88ACC95-F717-4621-BC2B-B05D0CCFCE46}"/>
              </a:ext>
            </a:extLst>
          </p:cNvPr>
          <p:cNvSpPr/>
          <p:nvPr/>
        </p:nvSpPr>
        <p:spPr>
          <a:xfrm rot="10800000" flipV="1">
            <a:off x="9849790" y="2916079"/>
            <a:ext cx="1771381" cy="6588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몬스터를 투사체로 쓰는 검사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0031EC07-C65F-4319-A26E-DE9B8A32C338}"/>
              </a:ext>
            </a:extLst>
          </p:cNvPr>
          <p:cNvSpPr txBox="1">
            <a:spLocks/>
          </p:cNvSpPr>
          <p:nvPr/>
        </p:nvSpPr>
        <p:spPr>
          <a:xfrm>
            <a:off x="521109" y="1805989"/>
            <a:ext cx="11239974" cy="48767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02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C21A2-0873-4DCE-9A5A-2FB7C453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게임 공통 컨셉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08B05-1BF6-4F96-AFBE-A85D3E10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2"/>
            <a:ext cx="11336593" cy="467649"/>
          </a:xfrm>
        </p:spPr>
        <p:txBody>
          <a:bodyPr/>
          <a:lstStyle/>
          <a:p>
            <a:r>
              <a:rPr lang="ko-KR" altLang="en-US" dirty="0"/>
              <a:t>장비 시스템</a:t>
            </a:r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3568C1-2758-40BF-B05A-A0D38577D756}"/>
              </a:ext>
            </a:extLst>
          </p:cNvPr>
          <p:cNvSpPr>
            <a:spLocks noChangeAspect="1"/>
          </p:cNvSpPr>
          <p:nvPr/>
        </p:nvSpPr>
        <p:spPr>
          <a:xfrm>
            <a:off x="606389" y="2617589"/>
            <a:ext cx="7278764" cy="4094305"/>
          </a:xfrm>
          <a:prstGeom prst="rect">
            <a:avLst/>
          </a:prstGeom>
          <a:solidFill>
            <a:srgbClr val="FF7C8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7B84D4-54B6-4AEE-9C2A-E9A5C54A8D19}"/>
              </a:ext>
            </a:extLst>
          </p:cNvPr>
          <p:cNvSpPr/>
          <p:nvPr/>
        </p:nvSpPr>
        <p:spPr>
          <a:xfrm rot="10800000" flipV="1">
            <a:off x="3889416" y="2623042"/>
            <a:ext cx="3995737" cy="4676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플레이입장권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보석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골드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8630E6-8F63-4E3E-934E-9D639893D6D0}"/>
              </a:ext>
            </a:extLst>
          </p:cNvPr>
          <p:cNvSpPr/>
          <p:nvPr/>
        </p:nvSpPr>
        <p:spPr>
          <a:xfrm rot="10800000" flipV="1">
            <a:off x="7150409" y="2623042"/>
            <a:ext cx="734744" cy="4676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ESC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EA6988-0B04-4B78-A29E-2FC6BC230EE3}"/>
              </a:ext>
            </a:extLst>
          </p:cNvPr>
          <p:cNvSpPr/>
          <p:nvPr/>
        </p:nvSpPr>
        <p:spPr>
          <a:xfrm rot="10800000" flipV="1">
            <a:off x="606389" y="2627773"/>
            <a:ext cx="1546540" cy="4573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메인 화면으로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8DA34AE2-FB6A-4378-83FA-E01C9DE928CF}"/>
              </a:ext>
            </a:extLst>
          </p:cNvPr>
          <p:cNvSpPr/>
          <p:nvPr/>
        </p:nvSpPr>
        <p:spPr>
          <a:xfrm rot="13435047">
            <a:off x="6782406" y="5686584"/>
            <a:ext cx="828000" cy="82800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E305E58-6B7C-42D9-B472-0E98BCF87184}"/>
              </a:ext>
            </a:extLst>
          </p:cNvPr>
          <p:cNvSpPr/>
          <p:nvPr/>
        </p:nvSpPr>
        <p:spPr>
          <a:xfrm rot="2586024">
            <a:off x="792046" y="5691733"/>
            <a:ext cx="828000" cy="828000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11C3D2-6F69-40AE-B3CE-691F98963AA7}"/>
              </a:ext>
            </a:extLst>
          </p:cNvPr>
          <p:cNvSpPr/>
          <p:nvPr/>
        </p:nvSpPr>
        <p:spPr>
          <a:xfrm rot="10800000" flipV="1">
            <a:off x="599548" y="3384619"/>
            <a:ext cx="1543421" cy="21040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581284C-0F58-4CA3-B7A2-6BBD5B75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6" y="3437801"/>
            <a:ext cx="1248230" cy="19942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AD3559-F4A0-4DC1-8806-796BE9E7E08B}"/>
              </a:ext>
            </a:extLst>
          </p:cNvPr>
          <p:cNvSpPr/>
          <p:nvPr/>
        </p:nvSpPr>
        <p:spPr>
          <a:xfrm rot="10800000" flipV="1">
            <a:off x="599545" y="3092067"/>
            <a:ext cx="1546539" cy="294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캐릭터 </a:t>
            </a:r>
            <a:r>
              <a:rPr lang="en-US" altLang="ko-KR" sz="1200" dirty="0">
                <a:solidFill>
                  <a:schemeClr val="tx1"/>
                </a:solidFill>
              </a:rPr>
              <a:t>NAME)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37D17D-2CE0-4FFB-AA24-FB1B47013C51}"/>
              </a:ext>
            </a:extLst>
          </p:cNvPr>
          <p:cNvSpPr/>
          <p:nvPr/>
        </p:nvSpPr>
        <p:spPr>
          <a:xfrm rot="10800000" flipV="1">
            <a:off x="3817501" y="3384619"/>
            <a:ext cx="1018933" cy="1203961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F07AAD-6D79-4ABA-B6B9-63DBF4EF6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51" y="3430732"/>
            <a:ext cx="694834" cy="11117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F43FE7-966C-468A-BEE2-7FDF73083AC4}"/>
              </a:ext>
            </a:extLst>
          </p:cNvPr>
          <p:cNvSpPr/>
          <p:nvPr/>
        </p:nvSpPr>
        <p:spPr>
          <a:xfrm rot="10800000" flipV="1">
            <a:off x="4836433" y="3384620"/>
            <a:ext cx="2766804" cy="58794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공격력</a:t>
            </a:r>
            <a:r>
              <a:rPr lang="en-US" altLang="ko-KR" sz="1200" dirty="0">
                <a:solidFill>
                  <a:schemeClr val="tx1"/>
                </a:solidFill>
              </a:rPr>
              <a:t> +123456789,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+123456789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공속</a:t>
            </a:r>
            <a:r>
              <a:rPr lang="en-US" altLang="ko-KR" sz="1200" dirty="0">
                <a:solidFill>
                  <a:schemeClr val="tx1"/>
                </a:solidFill>
              </a:rPr>
              <a:t>+123456789,</a:t>
            </a:r>
            <a:r>
              <a:rPr lang="ko-KR" altLang="en-US" sz="1200" dirty="0">
                <a:solidFill>
                  <a:schemeClr val="tx1"/>
                </a:solidFill>
              </a:rPr>
              <a:t> 방어력 </a:t>
            </a:r>
            <a:r>
              <a:rPr lang="en-US" altLang="ko-KR" sz="1200" dirty="0">
                <a:solidFill>
                  <a:schemeClr val="tx1"/>
                </a:solidFill>
              </a:rPr>
              <a:t>123456789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9080EF-AE56-4DBD-80A0-708068AED699}"/>
              </a:ext>
            </a:extLst>
          </p:cNvPr>
          <p:cNvSpPr/>
          <p:nvPr/>
        </p:nvSpPr>
        <p:spPr>
          <a:xfrm rot="10800000" flipV="1">
            <a:off x="4836431" y="3972564"/>
            <a:ext cx="2766805" cy="616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능력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 err="1">
                <a:solidFill>
                  <a:schemeClr val="tx1"/>
                </a:solidFill>
              </a:rPr>
              <a:t>넉백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감전 등의 능력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인 게임에서 얻는 능력들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5AA2C8-D1A9-4E11-88FF-3AA1A1A8053B}"/>
              </a:ext>
            </a:extLst>
          </p:cNvPr>
          <p:cNvSpPr/>
          <p:nvPr/>
        </p:nvSpPr>
        <p:spPr>
          <a:xfrm rot="10800000" flipV="1">
            <a:off x="3817500" y="3094185"/>
            <a:ext cx="3775778" cy="294271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무기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B4FB65-6F4B-428A-A1E1-7E454A86B50F}"/>
              </a:ext>
            </a:extLst>
          </p:cNvPr>
          <p:cNvSpPr/>
          <p:nvPr/>
        </p:nvSpPr>
        <p:spPr>
          <a:xfrm rot="10800000" flipV="1">
            <a:off x="3817466" y="4534112"/>
            <a:ext cx="1018933" cy="981092"/>
          </a:xfrm>
          <a:prstGeom prst="rect">
            <a:avLst/>
          </a:prstGeom>
          <a:solidFill>
            <a:srgbClr val="8585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F88EA2-2A93-4A7D-8B40-000F7EA34B3E}"/>
              </a:ext>
            </a:extLst>
          </p:cNvPr>
          <p:cNvSpPr/>
          <p:nvPr/>
        </p:nvSpPr>
        <p:spPr>
          <a:xfrm rot="10800000" flipV="1">
            <a:off x="4836400" y="4534113"/>
            <a:ext cx="2766804" cy="58794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공격력</a:t>
            </a:r>
            <a:r>
              <a:rPr lang="en-US" altLang="ko-KR" sz="1200" dirty="0">
                <a:solidFill>
                  <a:schemeClr val="tx1"/>
                </a:solidFill>
              </a:rPr>
              <a:t> +123456789,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+123456789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공속</a:t>
            </a:r>
            <a:r>
              <a:rPr lang="en-US" altLang="ko-KR" sz="1200" dirty="0">
                <a:solidFill>
                  <a:schemeClr val="tx1"/>
                </a:solidFill>
              </a:rPr>
              <a:t>+123456789,</a:t>
            </a:r>
            <a:r>
              <a:rPr lang="ko-KR" altLang="en-US" sz="1200" dirty="0">
                <a:solidFill>
                  <a:schemeClr val="tx1"/>
                </a:solidFill>
              </a:rPr>
              <a:t> 방어력 </a:t>
            </a:r>
            <a:r>
              <a:rPr lang="en-US" altLang="ko-KR" sz="1200" dirty="0">
                <a:solidFill>
                  <a:schemeClr val="tx1"/>
                </a:solidFill>
              </a:rPr>
              <a:t>123456789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64B7E0-8862-4BFD-ABF2-CC0AA085C9B5}"/>
              </a:ext>
            </a:extLst>
          </p:cNvPr>
          <p:cNvSpPr/>
          <p:nvPr/>
        </p:nvSpPr>
        <p:spPr>
          <a:xfrm rot="10800000" flipV="1">
            <a:off x="4836396" y="5122057"/>
            <a:ext cx="2766805" cy="3931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102444A-B7E1-4215-A5FF-067051D957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6"/>
          <a:stretch/>
        </p:blipFill>
        <p:spPr>
          <a:xfrm>
            <a:off x="4117179" y="4566190"/>
            <a:ext cx="694834" cy="94901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AC0360F-EEEE-45B2-8667-A46B38C00494}"/>
              </a:ext>
            </a:extLst>
          </p:cNvPr>
          <p:cNvSpPr/>
          <p:nvPr/>
        </p:nvSpPr>
        <p:spPr>
          <a:xfrm rot="10800000" flipV="1">
            <a:off x="2149780" y="3382938"/>
            <a:ext cx="1685446" cy="21322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0E7A67-FF66-481C-A613-330647651D9E}"/>
              </a:ext>
            </a:extLst>
          </p:cNvPr>
          <p:cNvSpPr/>
          <p:nvPr/>
        </p:nvSpPr>
        <p:spPr>
          <a:xfrm rot="10800000" flipV="1">
            <a:off x="2146663" y="3092067"/>
            <a:ext cx="1692257" cy="294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착용 중인 장비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972AA6-9203-4373-BDCF-106993E500F6}"/>
              </a:ext>
            </a:extLst>
          </p:cNvPr>
          <p:cNvSpPr/>
          <p:nvPr/>
        </p:nvSpPr>
        <p:spPr>
          <a:xfrm rot="10800000" flipV="1">
            <a:off x="2306861" y="3544900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200" dirty="0">
                <a:solidFill>
                  <a:schemeClr val="tx1"/>
                </a:solidFill>
              </a:rPr>
              <a:t>무기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5D1606-89A6-4CC8-BDAB-C5D1AC9CFC7A}"/>
              </a:ext>
            </a:extLst>
          </p:cNvPr>
          <p:cNvSpPr/>
          <p:nvPr/>
        </p:nvSpPr>
        <p:spPr>
          <a:xfrm rot="10800000" flipV="1">
            <a:off x="2306861" y="4510013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목걸이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3721320-256C-49BD-AB12-B7AF094FC96E}"/>
              </a:ext>
            </a:extLst>
          </p:cNvPr>
          <p:cNvSpPr/>
          <p:nvPr/>
        </p:nvSpPr>
        <p:spPr>
          <a:xfrm rot="10800000" flipV="1">
            <a:off x="3078709" y="3544900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방어구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67A35A9-1A19-4CE1-A416-2CBDC8C41D67}"/>
              </a:ext>
            </a:extLst>
          </p:cNvPr>
          <p:cNvSpPr/>
          <p:nvPr/>
        </p:nvSpPr>
        <p:spPr>
          <a:xfrm rot="10800000" flipV="1">
            <a:off x="3060808" y="4510013"/>
            <a:ext cx="590158" cy="89873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반지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D08D42-46FF-4A0E-BA19-907B10304BDF}"/>
              </a:ext>
            </a:extLst>
          </p:cNvPr>
          <p:cNvSpPr/>
          <p:nvPr/>
        </p:nvSpPr>
        <p:spPr>
          <a:xfrm rot="10800000" flipV="1">
            <a:off x="4985067" y="3094185"/>
            <a:ext cx="2319973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방어구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E0DA18E-F060-42EB-95F3-7E796CA7D199}"/>
              </a:ext>
            </a:extLst>
          </p:cNvPr>
          <p:cNvSpPr/>
          <p:nvPr/>
        </p:nvSpPr>
        <p:spPr>
          <a:xfrm rot="10800000" flipV="1">
            <a:off x="5756914" y="3094185"/>
            <a:ext cx="1836364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목걸이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2C74C2-F863-4DA6-88C5-C031230F6584}"/>
              </a:ext>
            </a:extLst>
          </p:cNvPr>
          <p:cNvSpPr/>
          <p:nvPr/>
        </p:nvSpPr>
        <p:spPr>
          <a:xfrm rot="10800000" flipV="1">
            <a:off x="6586986" y="3094185"/>
            <a:ext cx="1018011" cy="29427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반지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379506B-1D5F-4B74-BAC7-A504C98228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7" t="6749" r="41464" b="4829"/>
          <a:stretch/>
        </p:blipFill>
        <p:spPr>
          <a:xfrm>
            <a:off x="7593278" y="3085164"/>
            <a:ext cx="298685" cy="244677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80208F67-89F9-4181-B92D-24EC64816F87}"/>
              </a:ext>
            </a:extLst>
          </p:cNvPr>
          <p:cNvGrpSpPr/>
          <p:nvPr/>
        </p:nvGrpSpPr>
        <p:grpSpPr>
          <a:xfrm>
            <a:off x="1758579" y="5510494"/>
            <a:ext cx="1723563" cy="1179184"/>
            <a:chOff x="1758579" y="5510494"/>
            <a:chExt cx="1723563" cy="117918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DB1A68-18C9-4D2D-98C7-6643D32552E1}"/>
                </a:ext>
              </a:extLst>
            </p:cNvPr>
            <p:cNvSpPr/>
            <p:nvPr/>
          </p:nvSpPr>
          <p:spPr>
            <a:xfrm rot="10800000" flipV="1">
              <a:off x="1758579" y="5510494"/>
              <a:ext cx="746556" cy="6845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43A209F-79BF-4655-8743-9C8606C39C73}"/>
                </a:ext>
              </a:extLst>
            </p:cNvPr>
            <p:cNvSpPr/>
            <p:nvPr/>
          </p:nvSpPr>
          <p:spPr>
            <a:xfrm rot="10800000" flipV="1">
              <a:off x="1759215" y="619179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53B410D-B0C9-4B36-9C86-E01CA095AC85}"/>
                </a:ext>
              </a:extLst>
            </p:cNvPr>
            <p:cNvSpPr/>
            <p:nvPr/>
          </p:nvSpPr>
          <p:spPr>
            <a:xfrm rot="10800000" flipV="1">
              <a:off x="2505140" y="551868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213A757-2D05-4C23-BB21-5CD6D935A1F4}"/>
                </a:ext>
              </a:extLst>
            </p:cNvPr>
            <p:cNvSpPr/>
            <p:nvPr/>
          </p:nvSpPr>
          <p:spPr>
            <a:xfrm rot="10800000" flipV="1">
              <a:off x="2505139" y="581129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E2572FCA-1EF2-4780-BD1F-6672D361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1823202" y="5409882"/>
            <a:ext cx="675101" cy="78699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6A8E994-B097-4725-B5E9-6D661DA7BB27}"/>
              </a:ext>
            </a:extLst>
          </p:cNvPr>
          <p:cNvGrpSpPr/>
          <p:nvPr/>
        </p:nvGrpSpPr>
        <p:grpSpPr>
          <a:xfrm>
            <a:off x="3554177" y="5523754"/>
            <a:ext cx="1723563" cy="1179184"/>
            <a:chOff x="3554177" y="5523754"/>
            <a:chExt cx="1723563" cy="117918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7F588B9-6CA0-43F8-ABB4-40DCA5338ADA}"/>
                </a:ext>
              </a:extLst>
            </p:cNvPr>
            <p:cNvSpPr/>
            <p:nvPr/>
          </p:nvSpPr>
          <p:spPr>
            <a:xfrm rot="10800000" flipV="1">
              <a:off x="3554177" y="5523754"/>
              <a:ext cx="746556" cy="684551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F4E8C5F-2567-4D77-8CD4-6525A0B3747B}"/>
                </a:ext>
              </a:extLst>
            </p:cNvPr>
            <p:cNvSpPr/>
            <p:nvPr/>
          </p:nvSpPr>
          <p:spPr>
            <a:xfrm rot="10800000" flipV="1">
              <a:off x="3554813" y="620505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76B65F9-7FC3-4349-BB39-A03BFC9A2824}"/>
                </a:ext>
              </a:extLst>
            </p:cNvPr>
            <p:cNvSpPr/>
            <p:nvPr/>
          </p:nvSpPr>
          <p:spPr>
            <a:xfrm rot="10800000" flipV="1">
              <a:off x="4300738" y="553194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0703661-A9C0-4368-AE00-C569F1C13EAF}"/>
                </a:ext>
              </a:extLst>
            </p:cNvPr>
            <p:cNvSpPr/>
            <p:nvPr/>
          </p:nvSpPr>
          <p:spPr>
            <a:xfrm rot="10800000" flipV="1">
              <a:off x="4300737" y="582455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D785E93-FB30-4B7D-A239-6321393AFD73}"/>
              </a:ext>
            </a:extLst>
          </p:cNvPr>
          <p:cNvGrpSpPr/>
          <p:nvPr/>
        </p:nvGrpSpPr>
        <p:grpSpPr>
          <a:xfrm>
            <a:off x="5393364" y="5540509"/>
            <a:ext cx="1723563" cy="1179184"/>
            <a:chOff x="1910979" y="5662894"/>
            <a:chExt cx="1723563" cy="117918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EBC58D3-22AD-45B3-9E81-4EE634C212B5}"/>
                </a:ext>
              </a:extLst>
            </p:cNvPr>
            <p:cNvSpPr/>
            <p:nvPr/>
          </p:nvSpPr>
          <p:spPr>
            <a:xfrm rot="10800000" flipV="1">
              <a:off x="1910979" y="5662894"/>
              <a:ext cx="746556" cy="684551"/>
            </a:xfrm>
            <a:prstGeom prst="rect">
              <a:avLst/>
            </a:prstGeom>
            <a:solidFill>
              <a:srgbClr val="8585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04C2493-A59A-49CC-B4DF-2AF0B11C17AD}"/>
                </a:ext>
              </a:extLst>
            </p:cNvPr>
            <p:cNvSpPr/>
            <p:nvPr/>
          </p:nvSpPr>
          <p:spPr>
            <a:xfrm rot="10800000" flipV="1">
              <a:off x="1911615" y="6344192"/>
              <a:ext cx="1722927" cy="497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348BDCC-C7C4-4F10-9363-3A0B8C15018E}"/>
                </a:ext>
              </a:extLst>
            </p:cNvPr>
            <p:cNvSpPr/>
            <p:nvPr/>
          </p:nvSpPr>
          <p:spPr>
            <a:xfrm rot="10800000" flipV="1">
              <a:off x="2657540" y="5671080"/>
              <a:ext cx="977002" cy="2926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LV99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4C0C83-B7B0-46BB-9923-B659A26C31FE}"/>
                </a:ext>
              </a:extLst>
            </p:cNvPr>
            <p:cNvSpPr/>
            <p:nvPr/>
          </p:nvSpPr>
          <p:spPr>
            <a:xfrm rot="10800000" flipV="1">
              <a:off x="2657539" y="5963695"/>
              <a:ext cx="977000" cy="3804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</a:rPr>
                <a:t>종합 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투력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EED47A06-CE11-4045-802C-FC7774EFC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5457987" y="5439897"/>
            <a:ext cx="675101" cy="78699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E014FE0A-8EF5-4BCB-8CC0-C8FC9C06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3618800" y="5423142"/>
            <a:ext cx="675101" cy="786990"/>
          </a:xfrm>
          <a:prstGeom prst="rect">
            <a:avLst/>
          </a:prstGeom>
        </p:spPr>
      </p:pic>
      <p:sp>
        <p:nvSpPr>
          <p:cNvPr id="65" name="직각 삼각형 64">
            <a:extLst>
              <a:ext uri="{FF2B5EF4-FFF2-40B4-BE49-F238E27FC236}">
                <a16:creationId xmlns:a16="http://schemas.microsoft.com/office/drawing/2014/main" id="{9D07AEDD-3927-4A98-9D1D-70924BE41AB4}"/>
              </a:ext>
            </a:extLst>
          </p:cNvPr>
          <p:cNvSpPr/>
          <p:nvPr/>
        </p:nvSpPr>
        <p:spPr>
          <a:xfrm rot="2586024">
            <a:off x="905072" y="5948375"/>
            <a:ext cx="329884" cy="331221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6" name="직각 삼각형 65">
            <a:extLst>
              <a:ext uri="{FF2B5EF4-FFF2-40B4-BE49-F238E27FC236}">
                <a16:creationId xmlns:a16="http://schemas.microsoft.com/office/drawing/2014/main" id="{77B38DDA-FB6C-4CE7-A862-4DD8EBCE6BBD}"/>
              </a:ext>
            </a:extLst>
          </p:cNvPr>
          <p:cNvSpPr/>
          <p:nvPr/>
        </p:nvSpPr>
        <p:spPr>
          <a:xfrm rot="13432413">
            <a:off x="7139064" y="5967344"/>
            <a:ext cx="329884" cy="331221"/>
          </a:xfrm>
          <a:prstGeom prst="rtTriangl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55B908BB-EE20-4DEA-B782-D52D0AD59516}"/>
              </a:ext>
            </a:extLst>
          </p:cNvPr>
          <p:cNvSpPr txBox="1">
            <a:spLocks/>
          </p:cNvSpPr>
          <p:nvPr/>
        </p:nvSpPr>
        <p:spPr>
          <a:xfrm>
            <a:off x="596429" y="1799392"/>
            <a:ext cx="11261273" cy="1596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캐릭터에 장착하여 능력치를 올려주는 기능을 가진 아이템</a:t>
            </a:r>
            <a:r>
              <a:rPr lang="en-US" altLang="ko-KR" dirty="0"/>
              <a:t>. </a:t>
            </a:r>
          </a:p>
          <a:p>
            <a:pPr marL="457200" lvl="1" indent="0">
              <a:buNone/>
            </a:pPr>
            <a:r>
              <a:rPr lang="ko-KR" altLang="en-US" dirty="0"/>
              <a:t>플레이 보상으로 얻은 재화로 장비를 해금하고</a:t>
            </a:r>
            <a:r>
              <a:rPr lang="en-US" altLang="ko-KR" dirty="0"/>
              <a:t>, </a:t>
            </a:r>
            <a:r>
              <a:rPr lang="ko-KR" altLang="en-US" dirty="0"/>
              <a:t>캐릭터에게 장착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C66FC44-48A7-4EFF-8AE9-02E1F01B3021}"/>
              </a:ext>
            </a:extLst>
          </p:cNvPr>
          <p:cNvSpPr/>
          <p:nvPr/>
        </p:nvSpPr>
        <p:spPr>
          <a:xfrm>
            <a:off x="7868463" y="2559165"/>
            <a:ext cx="3989239" cy="263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장비 아이템 컨셉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일정 량의 </a:t>
            </a:r>
            <a:r>
              <a:rPr lang="ko-KR" altLang="en-US" sz="1400" dirty="0" err="1">
                <a:latin typeface="+mj-ea"/>
                <a:ea typeface="+mj-ea"/>
              </a:rPr>
              <a:t>능력치</a:t>
            </a:r>
            <a:r>
              <a:rPr lang="ko-KR" altLang="en-US" sz="1400" dirty="0">
                <a:latin typeface="+mj-ea"/>
                <a:ea typeface="+mj-ea"/>
              </a:rPr>
              <a:t> 상승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스테이지 내에서 만 얻을 수 있는 무작위 특성 중 일부가 옵션으로 적용 됨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</a:p>
          <a:p>
            <a:pPr marL="355600" indent="-355600">
              <a:lnSpc>
                <a:spcPct val="150000"/>
              </a:lnSpc>
            </a:pPr>
            <a:r>
              <a:rPr lang="en-US" sz="1400" dirty="0">
                <a:latin typeface="+mj-ea"/>
                <a:ea typeface="+mj-ea"/>
              </a:rPr>
              <a:t>	</a:t>
            </a:r>
            <a:r>
              <a:rPr lang="ko-KR" altLang="en-US" sz="1400" b="1" dirty="0">
                <a:latin typeface="+mj-ea"/>
                <a:ea typeface="+mj-ea"/>
              </a:rPr>
              <a:t>무작위 부분에 유저가 관여 할 수 있는 부분을 만들어 부정적인 피드백을 완화</a:t>
            </a:r>
            <a:endParaRPr lang="en-US" altLang="ko-KR" sz="1400" b="1" dirty="0">
              <a:latin typeface="+mj-ea"/>
              <a:ea typeface="+mj-ea"/>
            </a:endParaRPr>
          </a:p>
          <a:p>
            <a:pPr marL="355600" indent="-355600"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3.   </a:t>
            </a:r>
            <a:r>
              <a:rPr lang="ko-KR" altLang="en-US" sz="1400" dirty="0">
                <a:latin typeface="+mj-ea"/>
                <a:ea typeface="+mj-ea"/>
              </a:rPr>
              <a:t>플레이를 통해 얻은 재화로 강화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marL="355600" indent="-355600">
              <a:lnSpc>
                <a:spcPct val="150000"/>
              </a:lnSpc>
            </a:pP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D58D511-D749-4976-B4CE-EE3DA9FBBB62}"/>
              </a:ext>
            </a:extLst>
          </p:cNvPr>
          <p:cNvSpPr/>
          <p:nvPr/>
        </p:nvSpPr>
        <p:spPr>
          <a:xfrm rot="10800000" flipV="1">
            <a:off x="1774705" y="5512771"/>
            <a:ext cx="1728467" cy="1173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674AF12-B033-44E9-889B-85C2274B2F19}"/>
              </a:ext>
            </a:extLst>
          </p:cNvPr>
          <p:cNvSpPr/>
          <p:nvPr/>
        </p:nvSpPr>
        <p:spPr>
          <a:xfrm rot="10800000" flipV="1">
            <a:off x="1137859" y="4956905"/>
            <a:ext cx="1005080" cy="531945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캐릭터 정보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65C000B-D571-4A41-AA4E-D0454731B537}"/>
              </a:ext>
            </a:extLst>
          </p:cNvPr>
          <p:cNvSpPr/>
          <p:nvPr/>
        </p:nvSpPr>
        <p:spPr>
          <a:xfrm rot="10800000" flipV="1">
            <a:off x="2130182" y="2627773"/>
            <a:ext cx="1759234" cy="472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도움말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748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438044-B3A2-4C92-9770-E082E5ED0780}"/>
              </a:ext>
            </a:extLst>
          </p:cNvPr>
          <p:cNvSpPr/>
          <p:nvPr/>
        </p:nvSpPr>
        <p:spPr>
          <a:xfrm>
            <a:off x="2090533" y="-4074"/>
            <a:ext cx="270674" cy="6862073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587897-3A74-421D-ACD3-19C84A2534E5}"/>
              </a:ext>
            </a:extLst>
          </p:cNvPr>
          <p:cNvSpPr/>
          <p:nvPr/>
        </p:nvSpPr>
        <p:spPr>
          <a:xfrm>
            <a:off x="2322786" y="-4072"/>
            <a:ext cx="3036614" cy="6862072"/>
          </a:xfrm>
          <a:prstGeom prst="rect">
            <a:avLst/>
          </a:prstGeom>
          <a:solidFill>
            <a:srgbClr val="FF7C8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386" y="731682"/>
            <a:ext cx="10176014" cy="209455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</a:rPr>
              <a:t>닥</a:t>
            </a:r>
            <a:r>
              <a:rPr lang="ko-KR" altLang="en-US" sz="3100" dirty="0"/>
              <a:t>치고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chemeClr val="bg1"/>
                </a:solidFill>
              </a:rPr>
              <a:t>돌</a:t>
            </a:r>
            <a:r>
              <a:rPr lang="ko-KR" altLang="en-US" sz="3100" dirty="0"/>
              <a:t>격     하는</a:t>
            </a:r>
            <a:r>
              <a:rPr lang="ko-KR" altLang="en-US" sz="4800" dirty="0"/>
              <a:t> </a:t>
            </a:r>
            <a:r>
              <a:rPr lang="ko-KR" altLang="en-US" sz="4800" dirty="0">
                <a:solidFill>
                  <a:srgbClr val="FF7C80"/>
                </a:solidFill>
              </a:rPr>
              <a:t>전사</a:t>
            </a:r>
            <a:endParaRPr lang="en-US" dirty="0">
              <a:solidFill>
                <a:srgbClr val="FF7C8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D4FE4F-120B-439C-B66D-830C46E2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286" y="2920050"/>
            <a:ext cx="7198900" cy="393795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dirty="0"/>
              <a:t>세부 컨셉 제안</a:t>
            </a:r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en-US" dirty="0"/>
              <a:t>1.</a:t>
            </a:r>
            <a:r>
              <a:rPr lang="ko-KR" altLang="en-US" dirty="0">
                <a:solidFill>
                  <a:schemeClr val="bg1"/>
                </a:solidFill>
              </a:rPr>
              <a:t>러닝</a:t>
            </a:r>
            <a:r>
              <a:rPr lang="ko-KR" altLang="en-US" dirty="0"/>
              <a:t> 장르 강화</a:t>
            </a:r>
            <a:endParaRPr lang="en-US" dirty="0"/>
          </a:p>
          <a:p>
            <a:pPr algn="l">
              <a:lnSpc>
                <a:spcPct val="150000"/>
              </a:lnSpc>
            </a:pPr>
            <a:r>
              <a:rPr lang="en-US" dirty="0"/>
              <a:t>2.</a:t>
            </a:r>
            <a:r>
              <a:rPr lang="ko-KR" altLang="en-US" dirty="0">
                <a:solidFill>
                  <a:schemeClr val="bg1"/>
                </a:solidFill>
              </a:rPr>
              <a:t>액션</a:t>
            </a:r>
            <a:r>
              <a:rPr lang="ko-KR" altLang="en-US" dirty="0"/>
              <a:t> 장르 강화</a:t>
            </a:r>
            <a:endParaRPr lang="en-US" dirty="0"/>
          </a:p>
          <a:p>
            <a:pPr algn="l">
              <a:lnSpc>
                <a:spcPct val="150000"/>
              </a:lnSpc>
            </a:pPr>
            <a:r>
              <a:rPr lang="en-US" dirty="0"/>
              <a:t>3.</a:t>
            </a:r>
            <a:r>
              <a:rPr lang="ko-KR" altLang="en-US" dirty="0">
                <a:solidFill>
                  <a:schemeClr val="bg1"/>
                </a:solidFill>
              </a:rPr>
              <a:t>보스</a:t>
            </a:r>
            <a:r>
              <a:rPr lang="ko-KR" altLang="en-US" dirty="0"/>
              <a:t> 전 위주로</a:t>
            </a:r>
            <a:endParaRPr 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967396" y="3426962"/>
            <a:ext cx="3499390" cy="2742269"/>
            <a:chOff x="7010402" y="3324414"/>
            <a:chExt cx="3499390" cy="27422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963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1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1751906"/>
          </a:xfrm>
        </p:spPr>
        <p:txBody>
          <a:bodyPr>
            <a:normAutofit lnSpcReduction="10000"/>
          </a:bodyPr>
          <a:lstStyle/>
          <a:p>
            <a:r>
              <a:rPr lang="ko-KR" altLang="en-US" b="1" dirty="0">
                <a:solidFill>
                  <a:srgbClr val="FF7C80"/>
                </a:solidFill>
              </a:rPr>
              <a:t>러닝 장르 성향을 강화</a:t>
            </a:r>
            <a:endParaRPr lang="en-US" altLang="ko-KR" b="1" dirty="0">
              <a:solidFill>
                <a:srgbClr val="FF7C80"/>
              </a:solidFill>
            </a:endParaRPr>
          </a:p>
          <a:p>
            <a:pPr marL="177800" lvl="1" indent="0">
              <a:buNone/>
              <a:tabLst>
                <a:tab pos="177800" algn="l"/>
              </a:tabLst>
            </a:pP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기획 의도</a:t>
            </a:r>
            <a:r>
              <a:rPr lang="en-US" altLang="ko-KR" sz="1400" b="1" dirty="0">
                <a:solidFill>
                  <a:srgbClr val="FF7C80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빠른 속도와 장애물과 몬스터에 즉각적인 반응을 하는 것 유도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태그 시스템을 통해 </a:t>
            </a:r>
            <a:r>
              <a:rPr lang="ko-KR" altLang="en-US" sz="1400" b="1" dirty="0">
                <a:solidFill>
                  <a:srgbClr val="FF7C80"/>
                </a:solidFill>
                <a:latin typeface="+mn-ea"/>
              </a:rPr>
              <a:t>상황에 맞는 스킬과 캐릭터를 유저가 선택해 </a:t>
            </a:r>
            <a:r>
              <a:rPr lang="ko-KR" altLang="en-US" sz="1400" dirty="0">
                <a:latin typeface="+mn-ea"/>
              </a:rPr>
              <a:t>쓸 수 있도록</a:t>
            </a:r>
            <a:endParaRPr lang="en-US" altLang="ko-KR" sz="1400" dirty="0">
              <a:latin typeface="+mn-ea"/>
            </a:endParaRPr>
          </a:p>
          <a:p>
            <a:pPr marL="177800" lvl="1" indent="0">
              <a:buNone/>
              <a:tabLst>
                <a:tab pos="177800" algn="l"/>
              </a:tabLst>
            </a:pPr>
            <a:r>
              <a:rPr lang="ko-KR" altLang="en-US" sz="1400" b="1" dirty="0">
                <a:solidFill>
                  <a:srgbClr val="FF7C80"/>
                </a:solidFill>
              </a:rPr>
              <a:t>태그 시스템</a:t>
            </a:r>
            <a:r>
              <a:rPr lang="en-US" altLang="ko-KR" sz="1400" dirty="0"/>
              <a:t>: </a:t>
            </a:r>
            <a:r>
              <a:rPr lang="ko-KR" altLang="en-US" sz="1400" dirty="0"/>
              <a:t>예비 캐릭터를 등록 해 뒀다가</a:t>
            </a:r>
            <a:r>
              <a:rPr lang="en-US" altLang="ko-KR" sz="1400" dirty="0"/>
              <a:t> </a:t>
            </a:r>
            <a:r>
              <a:rPr lang="ko-KR" altLang="en-US" sz="1400" dirty="0"/>
              <a:t>태그</a:t>
            </a:r>
            <a:r>
              <a:rPr lang="en-US" altLang="ko-KR" sz="1400" dirty="0"/>
              <a:t>(</a:t>
            </a:r>
            <a:r>
              <a:rPr lang="ko-KR" altLang="en-US" sz="1400" dirty="0"/>
              <a:t>교체</a:t>
            </a:r>
            <a:r>
              <a:rPr lang="en-US" altLang="ko-KR" sz="1400" dirty="0"/>
              <a:t>)</a:t>
            </a:r>
            <a:r>
              <a:rPr lang="ko-KR" altLang="en-US" sz="1400" dirty="0"/>
              <a:t> 시 캐릭터 별 효과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쿨타임</a:t>
            </a:r>
            <a:r>
              <a:rPr lang="en-US" altLang="ko-KR" sz="1400" dirty="0"/>
              <a:t>, </a:t>
            </a:r>
            <a:r>
              <a:rPr lang="ko-KR" altLang="en-US" sz="1400" dirty="0"/>
              <a:t>일정 수 이상의 </a:t>
            </a:r>
            <a:r>
              <a:rPr lang="ko-KR" altLang="en-US" sz="1400" dirty="0" err="1"/>
              <a:t>몹을</a:t>
            </a:r>
            <a:r>
              <a:rPr lang="ko-KR" altLang="en-US" sz="1400" dirty="0"/>
              <a:t> 처치</a:t>
            </a:r>
            <a:r>
              <a:rPr lang="en-US" altLang="ko-KR" sz="1400" dirty="0"/>
              <a:t> </a:t>
            </a:r>
            <a:r>
              <a:rPr lang="ko-KR" altLang="en-US" sz="1400" dirty="0"/>
              <a:t>시 발동</a:t>
            </a:r>
            <a:r>
              <a:rPr lang="en-US" altLang="ko-KR" sz="1400" dirty="0"/>
              <a:t>. </a:t>
            </a:r>
            <a:r>
              <a:rPr lang="ko-KR" altLang="en-US" sz="1400" dirty="0"/>
              <a:t>무적 달리기 등 러닝에 관련된 다양한 효과</a:t>
            </a:r>
            <a:r>
              <a:rPr lang="en-US" altLang="ko-KR" sz="1400" dirty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77594" y="3659981"/>
            <a:ext cx="4075019" cy="2285981"/>
            <a:chOff x="833508" y="4183821"/>
            <a:chExt cx="4075019" cy="228598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393" y="4183821"/>
              <a:ext cx="4069249" cy="228598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13354F-C818-4DE3-BD6C-926E91FCB799}"/>
                </a:ext>
              </a:extLst>
            </p:cNvPr>
            <p:cNvSpPr>
              <a:spLocks/>
            </p:cNvSpPr>
            <p:nvPr/>
          </p:nvSpPr>
          <p:spPr>
            <a:xfrm>
              <a:off x="833508" y="4183821"/>
              <a:ext cx="4072134" cy="2285981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2" t="18366" r="1" b="29965"/>
            <a:stretch/>
          </p:blipFill>
          <p:spPr>
            <a:xfrm>
              <a:off x="3009900" y="4603681"/>
              <a:ext cx="1898627" cy="1181170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</p:grp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777594" y="5945962"/>
            <a:ext cx="4162706" cy="63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기존 패시브 스킬을 제외한 스킬들이 태그 시 발동 되는 방식으로 바뀜</a:t>
            </a:r>
            <a:r>
              <a:rPr lang="en-US" altLang="ko-KR" sz="1200" dirty="0"/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77595" y="3659981"/>
            <a:ext cx="4072134" cy="29186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6213" y="3627883"/>
            <a:ext cx="5016500" cy="284309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5" r="84948" b="40823"/>
          <a:stretch/>
        </p:blipFill>
        <p:spPr>
          <a:xfrm>
            <a:off x="5103328" y="4076256"/>
            <a:ext cx="755078" cy="1235111"/>
          </a:xfrm>
          <a:prstGeom prst="rect">
            <a:avLst/>
          </a:pr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5960007" y="4114812"/>
            <a:ext cx="4162706" cy="133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태그 시스템 </a:t>
            </a:r>
            <a:r>
              <a:rPr lang="en-US" altLang="ko-KR" sz="1200" dirty="0"/>
              <a:t>UI </a:t>
            </a:r>
            <a:r>
              <a:rPr lang="ko-KR" altLang="en-US" sz="1200" dirty="0"/>
              <a:t>예시</a:t>
            </a:r>
            <a:r>
              <a:rPr lang="en-US" altLang="ko-KR" sz="12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E8BCF-3A84-46B9-9BBB-AD872E9DE8B6}"/>
              </a:ext>
            </a:extLst>
          </p:cNvPr>
          <p:cNvSpPr/>
          <p:nvPr/>
        </p:nvSpPr>
        <p:spPr>
          <a:xfrm>
            <a:off x="777594" y="3011689"/>
            <a:ext cx="11080109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lnSpc>
                <a:spcPct val="150000"/>
              </a:lnSpc>
              <a:buNone/>
            </a:pPr>
            <a:r>
              <a:rPr lang="ko-KR" altLang="en-US" sz="1200" dirty="0"/>
              <a:t>러닝 장르 게임에 공격과 무작위 특성이 추가 된 형태가 될 것</a:t>
            </a:r>
            <a:r>
              <a:rPr lang="en-US" altLang="ko-KR" sz="1200" dirty="0"/>
              <a:t>. </a:t>
            </a:r>
            <a:r>
              <a:rPr lang="ko-KR" altLang="en-US" sz="1200" dirty="0"/>
              <a:t>몬스터 생성 </a:t>
            </a:r>
            <a:r>
              <a:rPr lang="ko-KR" altLang="en-US" sz="1200" b="1" dirty="0">
                <a:solidFill>
                  <a:srgbClr val="FF7C80"/>
                </a:solidFill>
              </a:rPr>
              <a:t>타이밍은 좀 더 규칙적으로</a:t>
            </a:r>
            <a:r>
              <a:rPr lang="en-US" altLang="ko-KR" sz="1200" dirty="0"/>
              <a:t>, </a:t>
            </a:r>
            <a:r>
              <a:rPr lang="ko-KR" altLang="en-US" sz="1200" dirty="0"/>
              <a:t>캐릭터 공격력과 몬스터 체력은 낮고</a:t>
            </a:r>
            <a:r>
              <a:rPr lang="en-US" altLang="ko-KR" sz="1200" dirty="0"/>
              <a:t>,</a:t>
            </a:r>
            <a:r>
              <a:rPr lang="ko-KR" altLang="en-US" sz="1200" dirty="0"/>
              <a:t> 절벽 설치 등 </a:t>
            </a:r>
            <a:endParaRPr lang="en-US" altLang="ko-KR" sz="1200" dirty="0"/>
          </a:p>
          <a:p>
            <a:pPr marL="177800" lvl="1" indent="0">
              <a:lnSpc>
                <a:spcPct val="150000"/>
              </a:lnSpc>
              <a:buNone/>
            </a:pPr>
            <a:r>
              <a:rPr lang="ko-KR" altLang="en-US" sz="1200" b="1" dirty="0">
                <a:solidFill>
                  <a:srgbClr val="FF7C80"/>
                </a:solidFill>
              </a:rPr>
              <a:t>레벨 디자인을 통해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rgbClr val="FF7C80"/>
                </a:solidFill>
              </a:rPr>
              <a:t>멀리 가는 것을 방해 하는 요소 추가</a:t>
            </a:r>
            <a:r>
              <a:rPr lang="en-US" altLang="ko-KR" sz="1200" b="1" dirty="0">
                <a:solidFill>
                  <a:srgbClr val="FF7C80"/>
                </a:solidFill>
              </a:rPr>
              <a:t>. </a:t>
            </a:r>
            <a:r>
              <a:rPr lang="ko-KR" altLang="en-US" sz="1200" dirty="0"/>
              <a:t>무작위 특성 또한 캐릭터의 체력과 이동 속도</a:t>
            </a:r>
            <a:r>
              <a:rPr lang="en-US" altLang="ko-KR" sz="1200" dirty="0"/>
              <a:t>, </a:t>
            </a:r>
            <a:r>
              <a:rPr lang="ko-KR" altLang="en-US" sz="1200" dirty="0"/>
              <a:t>충돌 시 데미지 감소 등의 </a:t>
            </a:r>
            <a:r>
              <a:rPr lang="ko-KR" altLang="en-US" sz="1200" b="1" dirty="0">
                <a:solidFill>
                  <a:srgbClr val="FF7C80"/>
                </a:solidFill>
              </a:rPr>
              <a:t>러닝에 관련된 효과</a:t>
            </a:r>
            <a:r>
              <a:rPr lang="ko-KR" altLang="en-US" sz="1200" dirty="0"/>
              <a:t>를 가질 것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256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2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508398"/>
          </a:xfrm>
        </p:spPr>
        <p:txBody>
          <a:bodyPr/>
          <a:lstStyle/>
          <a:p>
            <a:r>
              <a:rPr lang="ko-KR" altLang="en-US" b="1" dirty="0">
                <a:solidFill>
                  <a:srgbClr val="FF603B"/>
                </a:solidFill>
              </a:rPr>
              <a:t>용사가 몬스터를 쫓는 방식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느린 속도감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액션 강화</a:t>
            </a:r>
            <a:endParaRPr lang="en-US" altLang="ko-KR" b="1" dirty="0">
              <a:solidFill>
                <a:srgbClr val="FF603B"/>
              </a:solidFill>
            </a:endParaRPr>
          </a:p>
          <a:p>
            <a:pPr lvl="1"/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879072" y="1697433"/>
            <a:ext cx="10978630" cy="200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기획 의도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전반적인 속도를 낮추고 </a:t>
            </a:r>
            <a:r>
              <a:rPr lang="ko-KR" altLang="en-US" b="1" dirty="0">
                <a:solidFill>
                  <a:srgbClr val="FF7C80"/>
                </a:solidFill>
              </a:rPr>
              <a:t>전투에 집중</a:t>
            </a:r>
            <a:r>
              <a:rPr lang="en-US" altLang="ko-KR" dirty="0"/>
              <a:t>. </a:t>
            </a:r>
            <a:r>
              <a:rPr lang="ko-KR" altLang="en-US" dirty="0"/>
              <a:t>무작위 능력이</a:t>
            </a:r>
            <a:r>
              <a:rPr lang="ko-KR" altLang="en-US" b="1" dirty="0">
                <a:solidFill>
                  <a:srgbClr val="FF7C80"/>
                </a:solidFill>
              </a:rPr>
              <a:t> 전투 관련한 능력으로 </a:t>
            </a:r>
            <a:r>
              <a:rPr lang="ko-KR" altLang="en-US" dirty="0"/>
              <a:t>채워지고</a:t>
            </a:r>
            <a:r>
              <a:rPr lang="en-US" altLang="ko-KR" b="1" dirty="0"/>
              <a:t>, </a:t>
            </a:r>
            <a:r>
              <a:rPr lang="ko-KR" altLang="en-US" b="1" dirty="0">
                <a:solidFill>
                  <a:srgbClr val="FF7C80"/>
                </a:solidFill>
              </a:rPr>
              <a:t>다양한 시너지가 나도록 설계</a:t>
            </a:r>
            <a:r>
              <a:rPr lang="en-US" altLang="ko-KR" b="1" dirty="0">
                <a:solidFill>
                  <a:srgbClr val="FF7C8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ko-KR" altLang="en-US" sz="1400" b="1" dirty="0">
                <a:solidFill>
                  <a:srgbClr val="FF603B"/>
                </a:solidFill>
              </a:rPr>
              <a:t>전체 룰 변경</a:t>
            </a:r>
            <a:r>
              <a:rPr lang="en-US" altLang="ko-KR" sz="1400" b="1" dirty="0">
                <a:solidFill>
                  <a:srgbClr val="FF603B"/>
                </a:solidFill>
              </a:rPr>
              <a:t>: (</a:t>
            </a:r>
            <a:r>
              <a:rPr lang="ko-KR" altLang="en-US" sz="1400" b="1" dirty="0">
                <a:solidFill>
                  <a:srgbClr val="FF603B"/>
                </a:solidFill>
              </a:rPr>
              <a:t>기존</a:t>
            </a:r>
            <a:r>
              <a:rPr lang="en-US" altLang="ko-KR" sz="1400" b="1" dirty="0">
                <a:solidFill>
                  <a:srgbClr val="FF603B"/>
                </a:solidFill>
              </a:rPr>
              <a:t>) </a:t>
            </a:r>
            <a:r>
              <a:rPr lang="ko-KR" altLang="en-US" sz="1400" b="1" dirty="0">
                <a:solidFill>
                  <a:srgbClr val="FF603B"/>
                </a:solidFill>
              </a:rPr>
              <a:t>몬스터가 다가옴 →</a:t>
            </a:r>
            <a:r>
              <a:rPr lang="en-US" altLang="ko-KR" sz="1400" b="1" dirty="0">
                <a:solidFill>
                  <a:srgbClr val="FF603B"/>
                </a:solidFill>
              </a:rPr>
              <a:t> (</a:t>
            </a:r>
            <a:r>
              <a:rPr lang="ko-KR" altLang="en-US" sz="1400" b="1" dirty="0">
                <a:solidFill>
                  <a:srgbClr val="FF603B"/>
                </a:solidFill>
              </a:rPr>
              <a:t>변경</a:t>
            </a:r>
            <a:r>
              <a:rPr lang="en-US" altLang="ko-KR" sz="1400" b="1" dirty="0">
                <a:solidFill>
                  <a:srgbClr val="FF603B"/>
                </a:solidFill>
              </a:rPr>
              <a:t>) </a:t>
            </a:r>
            <a:r>
              <a:rPr lang="ko-KR" altLang="en-US" sz="1400" b="1" dirty="0">
                <a:solidFill>
                  <a:srgbClr val="FF603B"/>
                </a:solidFill>
              </a:rPr>
              <a:t>용사가 몬스터를 </a:t>
            </a:r>
            <a:r>
              <a:rPr lang="ko-KR" altLang="en-US" sz="1400" b="1" dirty="0" err="1">
                <a:solidFill>
                  <a:srgbClr val="FF603B"/>
                </a:solidFill>
              </a:rPr>
              <a:t>쫓아감</a:t>
            </a:r>
            <a:r>
              <a:rPr lang="en-US" altLang="ko-KR" sz="1400" b="1" dirty="0">
                <a:solidFill>
                  <a:srgbClr val="FF603B"/>
                </a:solidFill>
              </a:rPr>
              <a:t>.</a:t>
            </a:r>
            <a:r>
              <a:rPr lang="ko-KR" altLang="en-US" sz="1400" b="1" dirty="0">
                <a:solidFill>
                  <a:srgbClr val="FF603B"/>
                </a:solidFill>
              </a:rPr>
              <a:t> </a:t>
            </a:r>
            <a:r>
              <a:rPr lang="en-US" altLang="ko-KR" sz="1400" b="1" dirty="0">
                <a:solidFill>
                  <a:srgbClr val="FF603B"/>
                </a:solidFill>
              </a:rPr>
              <a:t>  </a:t>
            </a:r>
            <a:r>
              <a:rPr lang="ko-KR" altLang="en-US" sz="1400" b="1" dirty="0">
                <a:solidFill>
                  <a:srgbClr val="FF603B"/>
                </a:solidFill>
              </a:rPr>
              <a:t> </a:t>
            </a:r>
            <a:endParaRPr lang="en-US" altLang="ko-KR" sz="1400" b="1" dirty="0">
              <a:solidFill>
                <a:srgbClr val="FF603B"/>
              </a:solidFill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 txBox="1">
            <a:spLocks/>
          </p:cNvSpPr>
          <p:nvPr/>
        </p:nvSpPr>
        <p:spPr>
          <a:xfrm>
            <a:off x="955273" y="5294314"/>
            <a:ext cx="10978630" cy="200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ABB322-B2B2-4D39-9BAB-764595D06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005534"/>
            <a:ext cx="6096001" cy="340926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BB9D3-E4B1-4178-A7E4-609DBE0B87B2}"/>
              </a:ext>
            </a:extLst>
          </p:cNvPr>
          <p:cNvSpPr/>
          <p:nvPr/>
        </p:nvSpPr>
        <p:spPr>
          <a:xfrm>
            <a:off x="7315201" y="3005534"/>
            <a:ext cx="4555201" cy="34092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29000E92-01BF-40B4-985B-A191843F4394}"/>
              </a:ext>
            </a:extLst>
          </p:cNvPr>
          <p:cNvSpPr txBox="1">
            <a:spLocks/>
          </p:cNvSpPr>
          <p:nvPr/>
        </p:nvSpPr>
        <p:spPr>
          <a:xfrm>
            <a:off x="7340600" y="3005533"/>
            <a:ext cx="4555201" cy="38524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몬스터를 식별 하고</a:t>
            </a:r>
            <a:r>
              <a:rPr lang="en-US" altLang="ko-KR" dirty="0"/>
              <a:t>, </a:t>
            </a:r>
            <a:r>
              <a:rPr lang="ko-KR" altLang="en-US" dirty="0"/>
              <a:t>결정 하는 </a:t>
            </a:r>
            <a:r>
              <a:rPr lang="ko-KR" altLang="en-US" b="1" dirty="0">
                <a:solidFill>
                  <a:srgbClr val="FF603B"/>
                </a:solidFill>
              </a:rPr>
              <a:t>시간 여유가</a:t>
            </a:r>
            <a:r>
              <a:rPr lang="ko-KR" altLang="en-US" dirty="0"/>
              <a:t> 생김</a:t>
            </a:r>
            <a:r>
              <a:rPr lang="en-US" altLang="ko-KR" dirty="0"/>
              <a:t>.</a:t>
            </a:r>
            <a:r>
              <a:rPr lang="ko-KR" altLang="en-US" dirty="0"/>
              <a:t>  이에 따라 좀더 </a:t>
            </a:r>
            <a:r>
              <a:rPr lang="ko-KR" altLang="en-US" b="1" dirty="0">
                <a:solidFill>
                  <a:srgbClr val="FF603B"/>
                </a:solidFill>
              </a:rPr>
              <a:t>액션과</a:t>
            </a:r>
            <a:r>
              <a:rPr lang="en-US" altLang="ko-KR" b="1" dirty="0">
                <a:solidFill>
                  <a:srgbClr val="FF603B"/>
                </a:solidFill>
              </a:rPr>
              <a:t> </a:t>
            </a:r>
            <a:r>
              <a:rPr lang="ko-KR" altLang="en-US" b="1" dirty="0">
                <a:solidFill>
                  <a:srgbClr val="FF603B"/>
                </a:solidFill>
              </a:rPr>
              <a:t>전투에 집중 유도</a:t>
            </a:r>
            <a:r>
              <a:rPr lang="en-US" altLang="ko-KR" b="1" dirty="0">
                <a:solidFill>
                  <a:srgbClr val="FF603B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dirty="0"/>
              <a:t>용사와 몬스터의 이동 속도의 차이에 </a:t>
            </a:r>
            <a:r>
              <a:rPr lang="ko-KR" altLang="en-US" b="1" dirty="0">
                <a:solidFill>
                  <a:srgbClr val="FF603B"/>
                </a:solidFill>
              </a:rPr>
              <a:t>따라 전반적인 난이도가 설정</a:t>
            </a:r>
            <a:r>
              <a:rPr lang="ko-KR" altLang="en-US" dirty="0"/>
              <a:t> 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기존보다 </a:t>
            </a:r>
            <a:r>
              <a:rPr lang="ko-KR" altLang="en-US" b="1" dirty="0">
                <a:solidFill>
                  <a:srgbClr val="FF603B"/>
                </a:solidFill>
              </a:rPr>
              <a:t>순발력에 따른 난이도가 점진적으로</a:t>
            </a:r>
            <a:r>
              <a:rPr lang="ko-KR" altLang="en-US" dirty="0"/>
              <a:t> 적용 됨</a:t>
            </a:r>
            <a:r>
              <a:rPr lang="en-US" altLang="ko-KR" dirty="0"/>
              <a:t>. </a:t>
            </a:r>
            <a:r>
              <a:rPr lang="ko-KR" altLang="en-US" dirty="0"/>
              <a:t>기존 시스템의 경우 이동 속도와</a:t>
            </a:r>
            <a:r>
              <a:rPr lang="en-US" altLang="ko-KR" dirty="0"/>
              <a:t> </a:t>
            </a:r>
            <a:r>
              <a:rPr lang="ko-KR" altLang="en-US" dirty="0"/>
              <a:t>난이도가 비례 하고</a:t>
            </a:r>
            <a:r>
              <a:rPr lang="en-US" altLang="ko-KR" dirty="0"/>
              <a:t>, </a:t>
            </a:r>
            <a:r>
              <a:rPr lang="ko-KR" altLang="en-US" dirty="0"/>
              <a:t>이동 속도와 몰입과 재미에 관여 했음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이속 </a:t>
            </a:r>
            <a:r>
              <a:rPr lang="en-US" altLang="ko-KR" dirty="0"/>
              <a:t>= </a:t>
            </a:r>
            <a:r>
              <a:rPr lang="ko-KR" altLang="en-US" dirty="0"/>
              <a:t>난이도 </a:t>
            </a:r>
            <a:r>
              <a:rPr lang="en-US" altLang="ko-KR" dirty="0"/>
              <a:t>= </a:t>
            </a:r>
            <a:r>
              <a:rPr lang="ko-KR" altLang="en-US" dirty="0"/>
              <a:t>몰입과 재미 였다면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이속</a:t>
            </a:r>
            <a:r>
              <a:rPr lang="en-US" altLang="ko-KR" dirty="0"/>
              <a:t>= </a:t>
            </a:r>
            <a:r>
              <a:rPr lang="ko-KR" altLang="en-US" dirty="0"/>
              <a:t>난이도</a:t>
            </a:r>
            <a:r>
              <a:rPr lang="en-US" altLang="ko-KR" dirty="0"/>
              <a:t>, </a:t>
            </a:r>
            <a:r>
              <a:rPr lang="ko-KR" altLang="en-US" dirty="0"/>
              <a:t>몰입</a:t>
            </a:r>
            <a:r>
              <a:rPr lang="en-US" altLang="ko-KR" dirty="0"/>
              <a:t>=</a:t>
            </a:r>
            <a:r>
              <a:rPr lang="ko-KR" altLang="en-US" dirty="0"/>
              <a:t>전투 액션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7181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47350-B12E-4C09-9882-0E094B83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2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4510E-13D1-4365-A950-65437C821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470158"/>
          </a:xfrm>
        </p:spPr>
        <p:txBody>
          <a:bodyPr/>
          <a:lstStyle/>
          <a:p>
            <a:r>
              <a:rPr lang="ko-KR" altLang="en-US" b="1" dirty="0">
                <a:solidFill>
                  <a:srgbClr val="FF603B"/>
                </a:solidFill>
              </a:rPr>
              <a:t>용사가 몬스터를 쫓는 방식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느린 속도감</a:t>
            </a:r>
            <a:r>
              <a:rPr lang="en-US" altLang="ko-KR" b="1" dirty="0">
                <a:solidFill>
                  <a:srgbClr val="FF603B"/>
                </a:solidFill>
              </a:rPr>
              <a:t>, </a:t>
            </a:r>
            <a:r>
              <a:rPr lang="ko-KR" altLang="en-US" b="1" dirty="0">
                <a:solidFill>
                  <a:srgbClr val="FF603B"/>
                </a:solidFill>
              </a:rPr>
              <a:t>액션 강화</a:t>
            </a:r>
            <a:endParaRPr lang="en-US" altLang="ko-KR" b="1" dirty="0">
              <a:solidFill>
                <a:srgbClr val="FF603B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A57206-572B-4AD8-830A-73D8C1F7F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49" y="2060462"/>
            <a:ext cx="4369372" cy="25358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7537EC-D3F5-46C7-8951-1DDF26A92164}"/>
              </a:ext>
            </a:extLst>
          </p:cNvPr>
          <p:cNvSpPr/>
          <p:nvPr/>
        </p:nvSpPr>
        <p:spPr>
          <a:xfrm>
            <a:off x="983447" y="4594689"/>
            <a:ext cx="4369372" cy="13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장애물이 이전 보다 더 빨리 다가 오는데</a:t>
            </a:r>
            <a:r>
              <a:rPr lang="en-US" altLang="ko-KR" sz="1400" dirty="0"/>
              <a:t>, </a:t>
            </a:r>
            <a:r>
              <a:rPr lang="ko-KR" altLang="en-US" sz="1400" dirty="0"/>
              <a:t>몬스터가 장애물에 점프 하는 것을 보여 줌으로 써  몬스터에 집중 하고 있었더라도</a:t>
            </a:r>
            <a:r>
              <a:rPr lang="en-US" altLang="ko-KR" sz="1400" dirty="0"/>
              <a:t>, </a:t>
            </a:r>
            <a:r>
              <a:rPr lang="ko-KR" altLang="en-US" sz="1400" dirty="0"/>
              <a:t>장애물이 있다는 것을 알 수 있도록 함</a:t>
            </a:r>
            <a:r>
              <a:rPr lang="en-US" altLang="ko-KR" sz="14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C15E7B-1E67-4285-A598-C325C29F340D}"/>
              </a:ext>
            </a:extLst>
          </p:cNvPr>
          <p:cNvSpPr/>
          <p:nvPr/>
        </p:nvSpPr>
        <p:spPr>
          <a:xfrm>
            <a:off x="983448" y="2151640"/>
            <a:ext cx="4369372" cy="43634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18">
            <a:extLst>
              <a:ext uri="{FF2B5EF4-FFF2-40B4-BE49-F238E27FC236}">
                <a16:creationId xmlns:a16="http://schemas.microsoft.com/office/drawing/2014/main" id="{9AD3D66A-00B0-466F-9F68-6714FE691882}"/>
              </a:ext>
            </a:extLst>
          </p:cNvPr>
          <p:cNvSpPr/>
          <p:nvPr/>
        </p:nvSpPr>
        <p:spPr>
          <a:xfrm>
            <a:off x="1066317" y="3150782"/>
            <a:ext cx="3451626" cy="444765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몬스터가 뛰는 걸 보니 장애물이 있겠네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CEC78A-E34C-46B0-B4C0-3A29D3967676}"/>
              </a:ext>
            </a:extLst>
          </p:cNvPr>
          <p:cNvSpPr/>
          <p:nvPr/>
        </p:nvSpPr>
        <p:spPr>
          <a:xfrm>
            <a:off x="5513480" y="2151640"/>
            <a:ext cx="6427797" cy="43634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3798EED-D28B-4A15-8DE9-7EA9D7A77FC1}"/>
              </a:ext>
            </a:extLst>
          </p:cNvPr>
          <p:cNvSpPr txBox="1">
            <a:spLocks/>
          </p:cNvSpPr>
          <p:nvPr/>
        </p:nvSpPr>
        <p:spPr>
          <a:xfrm>
            <a:off x="920521" y="1772965"/>
            <a:ext cx="4432299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그 외 변경</a:t>
            </a:r>
            <a:r>
              <a:rPr lang="en-US" altLang="ko-KR" dirty="0"/>
              <a:t>, </a:t>
            </a:r>
            <a:r>
              <a:rPr lang="ko-KR" altLang="en-US" dirty="0"/>
              <a:t>고려 사항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688C66-BF19-4BAA-90D0-BF20D2C4F7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0"/>
          <a:stretch/>
        </p:blipFill>
        <p:spPr>
          <a:xfrm>
            <a:off x="5526181" y="2100917"/>
            <a:ext cx="3872293" cy="22578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AD0DE6-7304-4FA5-AC16-35253492EB95}"/>
              </a:ext>
            </a:extLst>
          </p:cNvPr>
          <p:cNvSpPr/>
          <p:nvPr/>
        </p:nvSpPr>
        <p:spPr>
          <a:xfrm>
            <a:off x="9411175" y="2169757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지형과</a:t>
            </a:r>
            <a:r>
              <a:rPr lang="en-US" altLang="ko-KR" sz="1400" dirty="0"/>
              <a:t> </a:t>
            </a:r>
            <a:r>
              <a:rPr lang="ko-KR" altLang="en-US" sz="1400" dirty="0"/>
              <a:t>몬스터의 상호작용을 미리 설정 하여 타격감과 액션 성 살림</a:t>
            </a:r>
            <a:r>
              <a:rPr lang="en-US" altLang="ko-KR" sz="14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E1B68B-A6C4-4AFB-A255-37E685C5F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40" y="4250132"/>
            <a:ext cx="3893436" cy="225963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EF62BB-2C00-475F-B5B5-99CF9EE19FC5}"/>
              </a:ext>
            </a:extLst>
          </p:cNvPr>
          <p:cNvSpPr/>
          <p:nvPr/>
        </p:nvSpPr>
        <p:spPr>
          <a:xfrm>
            <a:off x="9430708" y="3370873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◁ </a:t>
            </a:r>
            <a:r>
              <a:rPr lang="ko-KR" altLang="en-US" sz="1400" dirty="0" err="1"/>
              <a:t>넉백</a:t>
            </a:r>
            <a:r>
              <a:rPr lang="ko-KR" altLang="en-US" sz="1400" dirty="0"/>
              <a:t> 당한 몬스터가 장애물에 </a:t>
            </a:r>
            <a:r>
              <a:rPr lang="ko-KR" altLang="en-US" sz="1400" dirty="0" err="1"/>
              <a:t>부딛</a:t>
            </a:r>
            <a:r>
              <a:rPr lang="ko-KR" altLang="en-US" sz="1400" dirty="0"/>
              <a:t> 힐 때</a:t>
            </a:r>
            <a:r>
              <a:rPr lang="en-US" altLang="ko-KR" sz="1400" dirty="0"/>
              <a:t>. </a:t>
            </a:r>
            <a:r>
              <a:rPr lang="ko-KR" altLang="en-US" sz="1400" dirty="0"/>
              <a:t>추가 애니메이션과 데미지</a:t>
            </a:r>
            <a:endParaRPr lang="en-US" altLang="ko-KR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5B306F-55B8-4D78-832C-34CD2486A7EB}"/>
              </a:ext>
            </a:extLst>
          </p:cNvPr>
          <p:cNvSpPr/>
          <p:nvPr/>
        </p:nvSpPr>
        <p:spPr>
          <a:xfrm>
            <a:off x="9430708" y="4942986"/>
            <a:ext cx="2530102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400" dirty="0"/>
              <a:t> ◁ 장애물 위에서 캐릭터와 몬스터가 겹칠 때 발차기 애니메이션과 몬스터 </a:t>
            </a:r>
            <a:r>
              <a:rPr lang="ko-KR" altLang="en-US" sz="1400" dirty="0" err="1"/>
              <a:t>넉백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093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85" y="2129820"/>
            <a:ext cx="5068183" cy="29050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6BD753-28B9-4468-8653-979EAD4A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 제안</a:t>
            </a:r>
            <a:r>
              <a:rPr lang="en-US" altLang="ko-KR" dirty="0"/>
              <a:t>: 3</a:t>
            </a:r>
            <a:r>
              <a:rPr lang="ko-KR" altLang="en-US" dirty="0"/>
              <a:t>번안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05495-BEC4-437B-A36F-E9B86D75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9" y="1325563"/>
            <a:ext cx="11336593" cy="566737"/>
          </a:xfrm>
        </p:spPr>
        <p:txBody>
          <a:bodyPr/>
          <a:lstStyle/>
          <a:p>
            <a:r>
              <a:rPr lang="ko-KR" altLang="en-US" dirty="0"/>
              <a:t>보스 전에 중점을 두는 컨셉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745656" y="1713145"/>
            <a:ext cx="11246420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ko-KR" altLang="en-US" sz="1400" b="1" dirty="0">
                <a:solidFill>
                  <a:srgbClr val="FF7C80"/>
                </a:solidFill>
              </a:rPr>
              <a:t>기획 의도</a:t>
            </a:r>
            <a:r>
              <a:rPr lang="en-US" altLang="ko-KR" sz="1400" b="1" dirty="0">
                <a:solidFill>
                  <a:srgbClr val="FF7C80"/>
                </a:solidFill>
              </a:rPr>
              <a:t>: </a:t>
            </a:r>
            <a:r>
              <a:rPr lang="ko-KR" altLang="en-US" sz="1400" b="1" dirty="0">
                <a:solidFill>
                  <a:srgbClr val="FF7C80"/>
                </a:solidFill>
              </a:rPr>
              <a:t>다양한 보스 패턴을 제작하여 성취감과 목표 의식 극대화</a:t>
            </a:r>
            <a:r>
              <a:rPr lang="en-US" altLang="ko-KR" sz="1400" b="1" dirty="0">
                <a:solidFill>
                  <a:srgbClr val="FF7C80"/>
                </a:solidFill>
              </a:rPr>
              <a:t>.</a:t>
            </a:r>
            <a:endParaRPr lang="ko-KR" altLang="en-US" b="1" dirty="0">
              <a:solidFill>
                <a:srgbClr val="FF7C8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36" y="2129820"/>
            <a:ext cx="4968848" cy="287657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578601" y="5026233"/>
            <a:ext cx="5362676" cy="767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solidFill>
                  <a:prstClr val="black"/>
                </a:solidFill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</a:rPr>
              <a:t>일정 거리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특정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조건 충족 시  공격 타이밍이 생김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1400" dirty="0">
                <a:solidFill>
                  <a:prstClr val="black"/>
                </a:solidFill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</a:rPr>
              <a:t>딜 타이밍 끝나면 서로 멀어짐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어느 한 쪽이 사망 할 때 까지 반복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2000" dirty="0"/>
          </a:p>
        </p:txBody>
      </p:sp>
      <p:sp>
        <p:nvSpPr>
          <p:cNvPr id="24" name="오른쪽 화살표 23"/>
          <p:cNvSpPr/>
          <p:nvPr/>
        </p:nvSpPr>
        <p:spPr>
          <a:xfrm>
            <a:off x="5770635" y="2777099"/>
            <a:ext cx="776210" cy="79257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10800000">
            <a:off x="5770635" y="3855488"/>
            <a:ext cx="752900" cy="79257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45653" y="2216807"/>
            <a:ext cx="11195623" cy="40532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6581179" y="4738734"/>
            <a:ext cx="2353802" cy="299399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공격 </a:t>
            </a:r>
            <a:r>
              <a:rPr lang="ko-KR" altLang="en-US" sz="1400" b="1" dirty="0" err="1">
                <a:solidFill>
                  <a:schemeClr val="tx1"/>
                </a:solidFill>
              </a:rPr>
              <a:t>페이즈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756585" y="4765087"/>
            <a:ext cx="2243042" cy="246695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패턴 </a:t>
            </a:r>
            <a:r>
              <a:rPr lang="ko-KR" altLang="en-US" sz="1400" b="1" dirty="0" err="1">
                <a:solidFill>
                  <a:schemeClr val="tx1"/>
                </a:solidFill>
              </a:rPr>
              <a:t>페이즈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7A0D68-BE5A-420C-9143-2BC60C582A4F}"/>
              </a:ext>
            </a:extLst>
          </p:cNvPr>
          <p:cNvSpPr/>
          <p:nvPr/>
        </p:nvSpPr>
        <p:spPr>
          <a:xfrm>
            <a:off x="734722" y="6289862"/>
            <a:ext cx="10493846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개성 있는 보스를 추가하고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보스를 처치 했을 때 특정 보스만 드랍 하는 장비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재화 등 보상 체계를 통해 재미 보강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141E16-3935-40CA-ABF2-60CBF4CF054C}"/>
              </a:ext>
            </a:extLst>
          </p:cNvPr>
          <p:cNvSpPr/>
          <p:nvPr/>
        </p:nvSpPr>
        <p:spPr>
          <a:xfrm>
            <a:off x="705785" y="5135083"/>
            <a:ext cx="5697341" cy="109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en-US" sz="1400" dirty="0">
                <a:solidFill>
                  <a:prstClr val="black"/>
                </a:solidFill>
              </a:rPr>
              <a:t>스테이지 진행 중 일정 구간 진입 시 </a:t>
            </a:r>
            <a:r>
              <a:rPr lang="ko-KR" altLang="en-US" sz="1400" b="1" dirty="0">
                <a:solidFill>
                  <a:srgbClr val="FF7C80"/>
                </a:solidFill>
              </a:rPr>
              <a:t>무작위 보스 등장</a:t>
            </a:r>
            <a:r>
              <a:rPr lang="en-US" altLang="ko-KR" sz="1400" b="1" dirty="0">
                <a:solidFill>
                  <a:srgbClr val="FF7C80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ko-KR" altLang="en-US" sz="1400" dirty="0">
                <a:solidFill>
                  <a:prstClr val="black"/>
                </a:solidFill>
              </a:rPr>
              <a:t>점점 마차와 가까워 짐</a:t>
            </a:r>
            <a:r>
              <a:rPr lang="en-US" altLang="ko-KR" sz="1400" dirty="0">
                <a:solidFill>
                  <a:prstClr val="black"/>
                </a:solidFill>
              </a:rPr>
              <a:t>. (</a:t>
            </a:r>
            <a:r>
              <a:rPr lang="ko-KR" altLang="en-US" sz="1400" dirty="0">
                <a:solidFill>
                  <a:prstClr val="black"/>
                </a:solidFill>
              </a:rPr>
              <a:t>위 이미지는 예시 패턴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공격을 피하거나 투사체를 부수면서 전진</a:t>
            </a:r>
            <a:r>
              <a:rPr lang="en-US" altLang="ko-KR" sz="1400" dirty="0">
                <a:solidFill>
                  <a:prstClr val="black"/>
                </a:solidFill>
              </a:rPr>
              <a:t>.) </a:t>
            </a:r>
          </a:p>
        </p:txBody>
      </p:sp>
    </p:spTree>
    <p:extLst>
      <p:ext uri="{BB962C8B-B14F-4D97-AF65-F5344CB8AC3E}">
        <p14:creationId xmlns:p14="http://schemas.microsoft.com/office/powerpoint/2010/main" val="4052386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923BAF3-7EA9-48AF-91FC-5455EDFA25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타겟 유저 분석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3FF57-FA91-457E-99CF-D73F4B13C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" t="4701" r="78693" b="4483"/>
          <a:stretch/>
        </p:blipFill>
        <p:spPr>
          <a:xfrm>
            <a:off x="3785376" y="3808542"/>
            <a:ext cx="1436554" cy="14216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0DE202-95D9-44D5-99DC-722E322EC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6" y="3801127"/>
            <a:ext cx="1436554" cy="14291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5FB064-4F02-44E4-A18C-11F58F121798}"/>
              </a:ext>
            </a:extLst>
          </p:cNvPr>
          <p:cNvSpPr/>
          <p:nvPr/>
        </p:nvSpPr>
        <p:spPr>
          <a:xfrm>
            <a:off x="226693" y="895535"/>
            <a:ext cx="11752633" cy="2719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[APP APE] </a:t>
            </a:r>
            <a:r>
              <a:rPr lang="en-US" sz="1200" b="1" dirty="0">
                <a:solidFill>
                  <a:schemeClr val="tx1"/>
                </a:solidFill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</a:rPr>
              <a:t>궁수의 전설</a:t>
            </a:r>
            <a:r>
              <a:rPr lang="en-US" altLang="ko-KR" sz="1200" b="1" dirty="0">
                <a:solidFill>
                  <a:schemeClr val="tx1"/>
                </a:solidFill>
              </a:rPr>
              <a:t>’ </a:t>
            </a:r>
            <a:r>
              <a:rPr lang="ko-KR" altLang="en-US" sz="1200" dirty="0">
                <a:solidFill>
                  <a:schemeClr val="tx1"/>
                </a:solidFill>
              </a:rPr>
              <a:t>자료 내용 요약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출처 페이지 최 하단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804649C-FF1A-4A09-8F67-64342945E345}"/>
              </a:ext>
            </a:extLst>
          </p:cNvPr>
          <p:cNvSpPr txBox="1">
            <a:spLocks/>
          </p:cNvSpPr>
          <p:nvPr/>
        </p:nvSpPr>
        <p:spPr>
          <a:xfrm>
            <a:off x="226693" y="1166152"/>
            <a:ext cx="5693715" cy="13919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플레이 타임</a:t>
            </a:r>
            <a:r>
              <a:rPr lang="en-US" altLang="ko-KR" b="1" dirty="0"/>
              <a:t> </a:t>
            </a:r>
            <a:r>
              <a:rPr lang="ko-KR" altLang="en-US" b="1" dirty="0"/>
              <a:t>별 라이트 유저가 </a:t>
            </a:r>
            <a:r>
              <a:rPr lang="en-US" altLang="ko-KR" b="1" dirty="0"/>
              <a:t>85%</a:t>
            </a:r>
          </a:p>
          <a:p>
            <a:pPr marL="0" indent="0">
              <a:buNone/>
            </a:pPr>
            <a:r>
              <a:rPr lang="ko-KR" altLang="en-US" b="1" dirty="0"/>
              <a:t>과금 별 </a:t>
            </a:r>
            <a:r>
              <a:rPr lang="ko-KR" altLang="en-US" b="1" dirty="0" err="1"/>
              <a:t>헤비</a:t>
            </a:r>
            <a:r>
              <a:rPr lang="ko-KR" altLang="en-US" b="1" dirty="0"/>
              <a:t> 유저 연령대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50</a:t>
            </a:r>
            <a:r>
              <a:rPr lang="ko-KR" altLang="en-US" b="1" dirty="0"/>
              <a:t>대 약 </a:t>
            </a:r>
            <a:r>
              <a:rPr lang="en-US" altLang="ko-KR" b="1" dirty="0"/>
              <a:t>50%, 10</a:t>
            </a:r>
            <a:r>
              <a:rPr lang="ko-KR" altLang="en-US" b="1" dirty="0"/>
              <a:t>대 </a:t>
            </a:r>
            <a:r>
              <a:rPr lang="en-US" altLang="ko-KR" b="1" dirty="0"/>
              <a:t>20</a:t>
            </a:r>
            <a:r>
              <a:rPr lang="ko-KR" altLang="en-US" b="1" dirty="0"/>
              <a:t>대가 각 </a:t>
            </a:r>
            <a:r>
              <a:rPr lang="en-US" altLang="ko-KR" b="1" dirty="0"/>
              <a:t>35% </a:t>
            </a:r>
            <a:r>
              <a:rPr lang="ko-KR" altLang="en-US" b="1" dirty="0"/>
              <a:t>정도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en-US" b="1" dirty="0"/>
              <a:t>10</a:t>
            </a:r>
            <a:r>
              <a:rPr lang="ko-KR" altLang="en-US" b="1" dirty="0"/>
              <a:t>대</a:t>
            </a:r>
            <a:r>
              <a:rPr lang="en-US" altLang="ko-KR" b="1" dirty="0"/>
              <a:t>, 20</a:t>
            </a:r>
            <a:r>
              <a:rPr lang="ko-KR" altLang="en-US" b="1" dirty="0"/>
              <a:t>대 와 </a:t>
            </a:r>
            <a:r>
              <a:rPr lang="en-US" altLang="ko-KR" b="1" dirty="0"/>
              <a:t>50</a:t>
            </a:r>
            <a:r>
              <a:rPr lang="ko-KR" altLang="en-US" b="1" dirty="0"/>
              <a:t>대 남성이 주 타깃 유저 층</a:t>
            </a:r>
            <a:r>
              <a:rPr lang="en-US" altLang="ko-KR" b="1" dirty="0"/>
              <a:t>.</a:t>
            </a:r>
            <a:endParaRPr 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20BFC83-3DE7-40FC-8C18-6EFDCB7DF156}"/>
              </a:ext>
            </a:extLst>
          </p:cNvPr>
          <p:cNvSpPr txBox="1">
            <a:spLocks/>
          </p:cNvSpPr>
          <p:nvPr/>
        </p:nvSpPr>
        <p:spPr>
          <a:xfrm>
            <a:off x="5920408" y="1166152"/>
            <a:ext cx="6058919" cy="13919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DAU </a:t>
            </a:r>
            <a:r>
              <a:rPr lang="ko-KR" altLang="en-US" b="1" dirty="0"/>
              <a:t>최대 비율 연령대는 </a:t>
            </a:r>
            <a:r>
              <a:rPr lang="en-US" altLang="ko-KR" b="1" dirty="0"/>
              <a:t>10</a:t>
            </a:r>
            <a:r>
              <a:rPr lang="ko-KR" altLang="en-US" b="1" dirty="0"/>
              <a:t>대로 </a:t>
            </a:r>
            <a:r>
              <a:rPr lang="en-US" altLang="ko-KR" b="1" dirty="0"/>
              <a:t>29%</a:t>
            </a:r>
          </a:p>
          <a:p>
            <a:pPr marL="0" indent="0">
              <a:buNone/>
            </a:pPr>
            <a:r>
              <a:rPr lang="ko-KR" altLang="en-US" b="1" dirty="0"/>
              <a:t>월간 실행 회수 </a:t>
            </a:r>
            <a:r>
              <a:rPr lang="en-US" altLang="ko-KR" b="1" dirty="0"/>
              <a:t>10</a:t>
            </a:r>
            <a:r>
              <a:rPr lang="ko-KR" altLang="en-US" b="1" dirty="0"/>
              <a:t>회 미만의 라이트 유저가 전체 유저의 </a:t>
            </a:r>
            <a:r>
              <a:rPr lang="en-US" altLang="ko-KR" b="1" dirty="0"/>
              <a:t>85%</a:t>
            </a:r>
            <a:endParaRPr 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68B43-74D7-413A-931F-5037616DA788}"/>
              </a:ext>
            </a:extLst>
          </p:cNvPr>
          <p:cNvSpPr/>
          <p:nvPr/>
        </p:nvSpPr>
        <p:spPr>
          <a:xfrm>
            <a:off x="226692" y="2558084"/>
            <a:ext cx="5695200" cy="34204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/>
              <a:t>한국 남성 유저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카테고리별 </a:t>
            </a:r>
            <a:r>
              <a:rPr lang="en-US" altLang="ko-KR" sz="1400" b="1" dirty="0"/>
              <a:t>MAU </a:t>
            </a:r>
            <a:r>
              <a:rPr lang="ko-KR" altLang="en-US" sz="1400" b="1" dirty="0"/>
              <a:t>비율</a:t>
            </a:r>
            <a:endParaRPr lang="en-US" altLang="ko-KR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D16E0E-2272-485B-955E-DF953A8905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639"/>
          <a:stretch/>
        </p:blipFill>
        <p:spPr>
          <a:xfrm>
            <a:off x="336804" y="3045658"/>
            <a:ext cx="1830985" cy="6216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55930B-7062-48C4-ADCB-C7C922C66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789" y="3801127"/>
            <a:ext cx="1437728" cy="14216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9D68AD-9ACC-420E-BD13-C3FA749158B1}"/>
              </a:ext>
            </a:extLst>
          </p:cNvPr>
          <p:cNvSpPr/>
          <p:nvPr/>
        </p:nvSpPr>
        <p:spPr>
          <a:xfrm>
            <a:off x="5920408" y="2989260"/>
            <a:ext cx="6029745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모바일 플랫폼과</a:t>
            </a:r>
            <a:r>
              <a:rPr lang="en-US" altLang="ko-KR" sz="1400" dirty="0"/>
              <a:t> </a:t>
            </a:r>
            <a:r>
              <a:rPr lang="ko-KR" altLang="en-US" sz="1400" dirty="0"/>
              <a:t>라이트 유저를 고려한 게임 설계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/>
                </a:solidFill>
              </a:rPr>
              <a:t>쿠키런</a:t>
            </a:r>
            <a:r>
              <a:rPr lang="ko-KR" altLang="en-US" sz="1400" dirty="0">
                <a:solidFill>
                  <a:prstClr val="black"/>
                </a:solidFill>
              </a:rPr>
              <a:t> 등 런 게임 유행 시절을 겪었던 </a:t>
            </a:r>
            <a:r>
              <a:rPr lang="en-US" altLang="ko-KR" sz="1400" b="1" dirty="0">
                <a:solidFill>
                  <a:srgbClr val="FF7C80"/>
                </a:solidFill>
              </a:rPr>
              <a:t>10</a:t>
            </a:r>
            <a:r>
              <a:rPr lang="ko-KR" altLang="en-US" sz="1400" b="1" dirty="0">
                <a:solidFill>
                  <a:srgbClr val="FF7C80"/>
                </a:solidFill>
              </a:rPr>
              <a:t>대</a:t>
            </a:r>
            <a:r>
              <a:rPr lang="en-US" altLang="ko-KR" sz="1400" b="1" dirty="0">
                <a:solidFill>
                  <a:srgbClr val="FF7C80"/>
                </a:solidFill>
              </a:rPr>
              <a:t>, 20</a:t>
            </a:r>
            <a:r>
              <a:rPr lang="ko-KR" altLang="en-US" sz="1400" b="1" dirty="0">
                <a:solidFill>
                  <a:srgbClr val="FF7C80"/>
                </a:solidFill>
              </a:rPr>
              <a:t>대의 기존 경험</a:t>
            </a:r>
            <a:endParaRPr lang="en-US" altLang="ko-KR" sz="1400" b="1" dirty="0">
              <a:solidFill>
                <a:srgbClr val="FF7C80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/>
              <a:t>현재 </a:t>
            </a:r>
            <a:r>
              <a:rPr lang="ko-KR" altLang="en-US" sz="1400" dirty="0" err="1"/>
              <a:t>트랜디한</a:t>
            </a:r>
            <a:r>
              <a:rPr lang="en-US" altLang="ko-KR" sz="1400" dirty="0"/>
              <a:t> </a:t>
            </a:r>
            <a:r>
              <a:rPr lang="ko-KR" altLang="en-US" sz="1400" dirty="0"/>
              <a:t>장르</a:t>
            </a:r>
            <a:r>
              <a:rPr lang="en-US" altLang="ko-KR" sz="1400" dirty="0"/>
              <a:t>, </a:t>
            </a:r>
            <a:r>
              <a:rPr lang="ko-KR" altLang="en-US" sz="1400" dirty="0"/>
              <a:t>많은 이용자를 확보 하고 있는</a:t>
            </a:r>
            <a:r>
              <a:rPr lang="ko-KR" altLang="en-US" sz="1400" b="1" dirty="0">
                <a:solidFill>
                  <a:srgbClr val="FF7C80"/>
                </a:solidFill>
              </a:rPr>
              <a:t> 액션 장르의 게임</a:t>
            </a:r>
            <a:r>
              <a:rPr lang="en-US" altLang="ko-KR" sz="1400" b="1" dirty="0">
                <a:solidFill>
                  <a:srgbClr val="FF7C80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400" dirty="0"/>
              <a:t>플레이가 복잡하지 않고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7C80"/>
                </a:solidFill>
              </a:rPr>
              <a:t>단순하고 직관적인 게임 스타일</a:t>
            </a:r>
            <a:endParaRPr lang="en-US" altLang="ko-KR" sz="1400" b="1" dirty="0">
              <a:solidFill>
                <a:srgbClr val="FF7C80"/>
              </a:solidFill>
            </a:endParaRPr>
          </a:p>
          <a:p>
            <a:pPr lvl="0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A1C499A-8F5C-449B-A85A-5542F62217D6}"/>
              </a:ext>
            </a:extLst>
          </p:cNvPr>
          <p:cNvSpPr txBox="1">
            <a:spLocks/>
          </p:cNvSpPr>
          <p:nvPr/>
        </p:nvSpPr>
        <p:spPr>
          <a:xfrm>
            <a:off x="5921582" y="2558084"/>
            <a:ext cx="6057745" cy="34204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/>
              <a:t>좌측 액션 장르 게임의 정리</a:t>
            </a:r>
            <a:endParaRPr lang="en-US" sz="16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6FCE73-0D7F-4BC1-88DF-FC5682AF5BD0}"/>
              </a:ext>
            </a:extLst>
          </p:cNvPr>
          <p:cNvSpPr/>
          <p:nvPr/>
        </p:nvSpPr>
        <p:spPr>
          <a:xfrm>
            <a:off x="5928765" y="4519389"/>
            <a:ext cx="5758229" cy="107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prstClr val="black"/>
                </a:solidFill>
              </a:rPr>
              <a:t>게임에 기획에 반영된 점</a:t>
            </a:r>
            <a:r>
              <a:rPr lang="en-US" altLang="ko-KR" sz="16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</a:rPr>
              <a:t>10~20</a:t>
            </a:r>
            <a:r>
              <a:rPr lang="ko-KR" altLang="en-US" sz="1400" dirty="0">
                <a:solidFill>
                  <a:prstClr val="black"/>
                </a:solidFill>
              </a:rPr>
              <a:t>대에게 익숙하면서도</a:t>
            </a:r>
            <a:r>
              <a:rPr lang="en-US" altLang="ko-KR" sz="1400" b="1" dirty="0"/>
              <a:t>,</a:t>
            </a:r>
            <a:r>
              <a:rPr lang="en-US" altLang="ko-KR" sz="1400" b="1" dirty="0">
                <a:solidFill>
                  <a:srgbClr val="FF7C80"/>
                </a:solidFill>
              </a:rPr>
              <a:t>  </a:t>
            </a:r>
            <a:r>
              <a:rPr lang="ko-KR" altLang="en-US" sz="1400" b="1" dirty="0">
                <a:solidFill>
                  <a:srgbClr val="FF7C80"/>
                </a:solidFill>
              </a:rPr>
              <a:t>전투와 액션으로 차별점</a:t>
            </a:r>
            <a:r>
              <a:rPr lang="ko-KR" altLang="en-US" sz="1400" dirty="0">
                <a:solidFill>
                  <a:prstClr val="black"/>
                </a:solidFill>
              </a:rPr>
              <a:t>을 가지는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</a:rPr>
              <a:t>직관적인 룰 설정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srgbClr val="FF7C80"/>
                </a:solidFill>
              </a:rPr>
              <a:t>적 처치와 장애물 극복을 목표</a:t>
            </a:r>
            <a:r>
              <a:rPr lang="ko-KR" altLang="en-US" sz="1400" dirty="0">
                <a:solidFill>
                  <a:prstClr val="black"/>
                </a:solidFill>
              </a:rPr>
              <a:t>로 단순하게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4786DFD-5F23-4173-9081-43A3C6F101C0}"/>
              </a:ext>
            </a:extLst>
          </p:cNvPr>
          <p:cNvSpPr txBox="1">
            <a:spLocks/>
          </p:cNvSpPr>
          <p:nvPr/>
        </p:nvSpPr>
        <p:spPr>
          <a:xfrm>
            <a:off x="551376" y="5203031"/>
            <a:ext cx="1436554" cy="3822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/>
              <a:t>배틀그라운드</a:t>
            </a:r>
            <a:endParaRPr lang="en-US" b="1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9B0E3F7-C593-49CE-A45D-80C23E80751A}"/>
              </a:ext>
            </a:extLst>
          </p:cNvPr>
          <p:cNvSpPr txBox="1">
            <a:spLocks/>
          </p:cNvSpPr>
          <p:nvPr/>
        </p:nvSpPr>
        <p:spPr>
          <a:xfrm>
            <a:off x="2168963" y="5221678"/>
            <a:ext cx="1436554" cy="3822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/>
              <a:t>브롤스타즈</a:t>
            </a:r>
            <a:endParaRPr lang="en-US" b="1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1E16A0F-60CC-4039-BB79-63B2EFB156B9}"/>
              </a:ext>
            </a:extLst>
          </p:cNvPr>
          <p:cNvSpPr txBox="1">
            <a:spLocks/>
          </p:cNvSpPr>
          <p:nvPr/>
        </p:nvSpPr>
        <p:spPr>
          <a:xfrm>
            <a:off x="3784202" y="5221198"/>
            <a:ext cx="1437728" cy="3640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궁수의 전설</a:t>
            </a:r>
            <a:endParaRPr lang="en-US" b="1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97883A2-1FE4-4552-98ED-BA3FD5439D74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>
            <a:off x="336804" y="3356478"/>
            <a:ext cx="214572" cy="20376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6F8E07B-CC5B-449C-B396-D8F80FACBE2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167789" y="3356478"/>
            <a:ext cx="2858671" cy="4426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742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E578C-BB32-4413-B596-CEFD1C6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컨셉 제안 종합</a:t>
            </a:r>
            <a:endParaRPr 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88A0D7E-EE91-4CB5-8720-29B8102BF43F}"/>
              </a:ext>
            </a:extLst>
          </p:cNvPr>
          <p:cNvGraphicFramePr>
            <a:graphicFrameLocks noGrp="1"/>
          </p:cNvGraphicFramePr>
          <p:nvPr/>
        </p:nvGraphicFramePr>
        <p:xfrm>
          <a:off x="257074" y="2906685"/>
          <a:ext cx="11690555" cy="358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26">
                  <a:extLst>
                    <a:ext uri="{9D8B030D-6E8A-4147-A177-3AD203B41FA5}">
                      <a16:colId xmlns:a16="http://schemas.microsoft.com/office/drawing/2014/main" val="360586024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2260512571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2530908032"/>
                    </a:ext>
                  </a:extLst>
                </a:gridCol>
                <a:gridCol w="3487243">
                  <a:extLst>
                    <a:ext uri="{9D8B030D-6E8A-4147-A177-3AD203B41FA5}">
                      <a16:colId xmlns:a16="http://schemas.microsoft.com/office/drawing/2014/main" val="810031097"/>
                    </a:ext>
                  </a:extLst>
                </a:gridCol>
              </a:tblGrid>
              <a:tr h="377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러닝 장르의 기존 경험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강조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액션 장르의 경험 강조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 콘텐츠 위주의 순환 플레이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85759"/>
                  </a:ext>
                </a:extLst>
              </a:tr>
              <a:tr h="6988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기획 의도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더 빨리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더 멀리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가도록 유도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더 많은 집중을 요구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공격 방식을 숙련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하고 캐릭터의 육성 방향에 고민을 요구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개성 있는 공격 패턴을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다양하게 제작해 보스 콘텐츠에 집중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186176"/>
                  </a:ext>
                </a:extLst>
              </a:tr>
              <a:tr h="3777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변경 시스템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태그 시스템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적 캐릭터가 달리는 방향 변경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보스 스테이지 추가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80785"/>
                  </a:ext>
                </a:extLst>
              </a:tr>
              <a:tr h="11126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미리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명 팀을 구성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플레이 중에서 조건이 충족 되면 미리 구성된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팀과 선택해 교체 가능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.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 캐릭터가 장애물을 넘음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캐릭터가 느리게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플레이어에게 접근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일정 구간 진입 시 보스 등장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각 보스마다 패턴이 다르고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무작위로  등장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보스가 </a:t>
                      </a:r>
                      <a:r>
                        <a:rPr lang="ko-KR" altLang="en-US" sz="1400" b="1" dirty="0" err="1">
                          <a:solidFill>
                            <a:srgbClr val="FF603B"/>
                          </a:solidFill>
                        </a:rPr>
                        <a:t>정해짐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154213"/>
                  </a:ext>
                </a:extLst>
              </a:tr>
              <a:tr h="10200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기존 경험과 비교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보다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다양한 캐릭터를 획득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이를 위해 더 많은 플레이와 자주 플레이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적을 확인 할 수 있는 시간 여유가 늘어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공격 액션에 집중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하는 시간 증가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각 보스의 패턴을 익히고 공략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하는 재미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79354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ADB586D-DAB9-4564-BA1F-6EFDE7D185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7076" y="1476754"/>
          <a:ext cx="11690552" cy="126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638">
                  <a:extLst>
                    <a:ext uri="{9D8B030D-6E8A-4147-A177-3AD203B41FA5}">
                      <a16:colId xmlns:a16="http://schemas.microsoft.com/office/drawing/2014/main" val="447656349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432555837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340724719"/>
                    </a:ext>
                  </a:extLst>
                </a:gridCol>
                <a:gridCol w="2922638">
                  <a:extLst>
                    <a:ext uri="{9D8B030D-6E8A-4147-A177-3AD203B41FA5}">
                      <a16:colId xmlns:a16="http://schemas.microsoft.com/office/drawing/2014/main" val="3818107491"/>
                    </a:ext>
                  </a:extLst>
                </a:gridCol>
              </a:tblGrid>
              <a:tr h="3395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시스템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차별화 포인트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 경험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84375"/>
                  </a:ext>
                </a:extLst>
              </a:tr>
              <a:tr h="9268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차별화 된 액션이 있는 러닝 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RPG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무작위 특성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러닝 액션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캐릭터와 장비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공격과 점프로 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무작위로 쌓이는 특성 시너지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예상치 못한 특성 시너지</a:t>
                      </a:r>
                      <a:r>
                        <a:rPr lang="en-US" altLang="ko-KR" sz="1400" b="1" dirty="0">
                          <a:solidFill>
                            <a:srgbClr val="FF603B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FF603B"/>
                          </a:solidFill>
                        </a:rPr>
                        <a:t>실패에 대한 피드백과 긴장감</a:t>
                      </a:r>
                      <a:endParaRPr lang="en-US" sz="1400" b="1" dirty="0">
                        <a:solidFill>
                          <a:srgbClr val="FF603B"/>
                        </a:solidFill>
                      </a:endParaRPr>
                    </a:p>
                  </a:txBody>
                  <a:tcPr marT="34350" marB="34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83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629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438044-B3A2-4C92-9770-E082E5ED0780}"/>
              </a:ext>
            </a:extLst>
          </p:cNvPr>
          <p:cNvSpPr/>
          <p:nvPr/>
        </p:nvSpPr>
        <p:spPr>
          <a:xfrm>
            <a:off x="2090533" y="-4074"/>
            <a:ext cx="270674" cy="6862073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587897-3A74-421D-ACD3-19C84A2534E5}"/>
              </a:ext>
            </a:extLst>
          </p:cNvPr>
          <p:cNvSpPr/>
          <p:nvPr/>
        </p:nvSpPr>
        <p:spPr>
          <a:xfrm>
            <a:off x="2322786" y="-4072"/>
            <a:ext cx="3036614" cy="6862072"/>
          </a:xfrm>
          <a:prstGeom prst="rect">
            <a:avLst/>
          </a:prstGeom>
          <a:solidFill>
            <a:srgbClr val="FF7C8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6C194B-0DD6-4249-8701-749CE11B2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4783" y="0"/>
            <a:ext cx="2874618" cy="6857999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/>
              <a:t>감사합니다</a:t>
            </a:r>
            <a:r>
              <a:rPr lang="en-US" altLang="ko-KR" sz="3200" dirty="0"/>
              <a:t>.</a:t>
            </a:r>
            <a:endParaRPr lang="en-US" dirty="0">
              <a:solidFill>
                <a:srgbClr val="FF7C8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D4FE4F-120B-439C-B66D-830C46E27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9400" y="6299200"/>
            <a:ext cx="6731000" cy="5588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김광현</a:t>
            </a:r>
            <a:endParaRPr 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967396" y="3426962"/>
            <a:ext cx="3499390" cy="2742269"/>
            <a:chOff x="7010402" y="3324414"/>
            <a:chExt cx="3499390" cy="27422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2" y="3324414"/>
              <a:ext cx="1641767" cy="262305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E3E2D7-D9E1-4D59-ACEC-659269A1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53512" y="4510403"/>
              <a:ext cx="489509" cy="2623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9916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E84BC-C2BF-457C-BDA1-C184A270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91E15-F10A-4570-AB3A-C7EE94CA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77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667F6B-D60F-41FF-ADF6-7417DF16EB49}"/>
              </a:ext>
            </a:extLst>
          </p:cNvPr>
          <p:cNvSpPr/>
          <p:nvPr/>
        </p:nvSpPr>
        <p:spPr>
          <a:xfrm>
            <a:off x="11072192" y="5129128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F6E13-5935-46A2-BF69-4D4993B75584}"/>
              </a:ext>
            </a:extLst>
          </p:cNvPr>
          <p:cNvGrpSpPr/>
          <p:nvPr/>
        </p:nvGrpSpPr>
        <p:grpSpPr>
          <a:xfrm>
            <a:off x="8597901" y="4034290"/>
            <a:ext cx="2836962" cy="344796"/>
            <a:chOff x="8597901" y="4085090"/>
            <a:chExt cx="2836962" cy="34479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1B74FE7-7395-49B9-869A-DB1B55523446}"/>
                </a:ext>
              </a:extLst>
            </p:cNvPr>
            <p:cNvSpPr/>
            <p:nvPr/>
          </p:nvSpPr>
          <p:spPr>
            <a:xfrm>
              <a:off x="8597901" y="4085090"/>
              <a:ext cx="2836962" cy="344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BDA2B68-AD6A-4930-A9A6-1E8CD4A7103B}"/>
                </a:ext>
              </a:extLst>
            </p:cNvPr>
            <p:cNvSpPr/>
            <p:nvPr/>
          </p:nvSpPr>
          <p:spPr>
            <a:xfrm>
              <a:off x="8661537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CE3E422-251D-4750-9D12-5F2725053A63}"/>
                </a:ext>
              </a:extLst>
            </p:cNvPr>
            <p:cNvSpPr/>
            <p:nvPr/>
          </p:nvSpPr>
          <p:spPr>
            <a:xfrm>
              <a:off x="9581466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12FB6C9-A022-4ACF-8EB1-C554DB6A6B1A}"/>
                </a:ext>
              </a:extLst>
            </p:cNvPr>
            <p:cNvSpPr/>
            <p:nvPr/>
          </p:nvSpPr>
          <p:spPr>
            <a:xfrm>
              <a:off x="10501395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FF6BC5E6-6C33-4A4C-902A-57783D5B1D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11059346" y="5173613"/>
            <a:ext cx="1190961" cy="100460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01B0941-4AAE-4C73-B54F-8558597A4F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8738043" y="4009723"/>
            <a:ext cx="2561643" cy="2160806"/>
          </a:xfrm>
          <a:prstGeom prst="rect">
            <a:avLst/>
          </a:prstGeom>
        </p:spPr>
      </p:pic>
      <p:pic>
        <p:nvPicPr>
          <p:cNvPr id="1026" name="Picture 2" descr="colorful flying birds png - Colorful Birds Flying Png">
            <a:extLst>
              <a:ext uri="{FF2B5EF4-FFF2-40B4-BE49-F238E27FC236}">
                <a16:creationId xmlns:a16="http://schemas.microsoft.com/office/drawing/2014/main" id="{3288E5CF-EDD8-48E1-8A3D-2303ACDA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37" y="1990752"/>
            <a:ext cx="1929364" cy="15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F1A643-D26A-4CCB-B33C-F054A2F720E4}"/>
              </a:ext>
            </a:extLst>
          </p:cNvPr>
          <p:cNvSpPr/>
          <p:nvPr/>
        </p:nvSpPr>
        <p:spPr>
          <a:xfrm>
            <a:off x="7068263" y="2019197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52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9B8F89E-BAC5-4701-ABF1-02BF303D8F27}"/>
              </a:ext>
            </a:extLst>
          </p:cNvPr>
          <p:cNvGrpSpPr/>
          <p:nvPr/>
        </p:nvGrpSpPr>
        <p:grpSpPr>
          <a:xfrm>
            <a:off x="211472" y="-88787"/>
            <a:ext cx="11981625" cy="6308992"/>
            <a:chOff x="211472" y="-88787"/>
            <a:chExt cx="11981625" cy="630899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3EC8A4-146F-4F65-8781-D80086022969}"/>
                </a:ext>
              </a:extLst>
            </p:cNvPr>
            <p:cNvGrpSpPr/>
            <p:nvPr/>
          </p:nvGrpSpPr>
          <p:grpSpPr>
            <a:xfrm>
              <a:off x="211472" y="-88787"/>
              <a:ext cx="11934251" cy="6308992"/>
              <a:chOff x="211472" y="-88787"/>
              <a:chExt cx="11934251" cy="630899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0AE9757-86E7-464F-81CA-3F3D003A4361}"/>
                  </a:ext>
                </a:extLst>
              </p:cNvPr>
              <p:cNvSpPr/>
              <p:nvPr/>
            </p:nvSpPr>
            <p:spPr>
              <a:xfrm>
                <a:off x="211472" y="155114"/>
                <a:ext cx="3030687" cy="91979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2000" dirty="0">
                    <a:solidFill>
                      <a:sysClr val="windowText" lastClr="000000"/>
                    </a:solidFill>
                  </a:rPr>
                  <a:t>거리 </a:t>
                </a:r>
                <a:r>
                  <a:rPr lang="en-US" altLang="ko-KR" sz="2000" dirty="0">
                    <a:solidFill>
                      <a:sysClr val="windowText" lastClr="000000"/>
                    </a:solidFill>
                  </a:rPr>
                  <a:t>123456m/99999m</a:t>
                </a:r>
              </a:p>
              <a:p>
                <a:r>
                  <a:rPr lang="ko-KR" altLang="en-US" sz="1600" dirty="0">
                    <a:solidFill>
                      <a:sysClr val="windowText" lastClr="000000"/>
                    </a:solidFill>
                  </a:rPr>
                  <a:t>점수 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</a:rPr>
                  <a:t>1234567K</a:t>
                </a:r>
                <a:r>
                  <a:rPr lang="ko-KR" altLang="en-US" sz="2000" dirty="0">
                    <a:solidFill>
                      <a:sysClr val="windowText" lastClr="000000"/>
                    </a:solidFill>
                  </a:rPr>
                  <a:t> </a:t>
                </a:r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B783377-9B88-42DB-8232-EB90E860B670}"/>
                  </a:ext>
                </a:extLst>
              </p:cNvPr>
              <p:cNvGrpSpPr/>
              <p:nvPr/>
            </p:nvGrpSpPr>
            <p:grpSpPr>
              <a:xfrm>
                <a:off x="224366" y="1122657"/>
                <a:ext cx="2587415" cy="679458"/>
                <a:chOff x="313266" y="1122657"/>
                <a:chExt cx="2587415" cy="679458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10D1DFF2-4A33-4166-A3CA-49921F04CD81}"/>
                    </a:ext>
                  </a:extLst>
                </p:cNvPr>
                <p:cNvGrpSpPr/>
                <p:nvPr/>
              </p:nvGrpSpPr>
              <p:grpSpPr>
                <a:xfrm>
                  <a:off x="313266" y="1122657"/>
                  <a:ext cx="680400" cy="679458"/>
                  <a:chOff x="488950" y="1429595"/>
                  <a:chExt cx="880612" cy="952916"/>
                </a:xfrm>
              </p:grpSpPr>
              <p:sp>
                <p:nvSpPr>
                  <p:cNvPr id="14" name="사각형: 둥근 모서리 13">
                    <a:extLst>
                      <a:ext uri="{FF2B5EF4-FFF2-40B4-BE49-F238E27FC236}">
                        <a16:creationId xmlns:a16="http://schemas.microsoft.com/office/drawing/2014/main" id="{B94EFA01-C159-4717-9EE7-64EBF1CA14FA}"/>
                      </a:ext>
                    </a:extLst>
                  </p:cNvPr>
                  <p:cNvSpPr/>
                  <p:nvPr/>
                </p:nvSpPr>
                <p:spPr>
                  <a:xfrm>
                    <a:off x="538478" y="1478445"/>
                    <a:ext cx="776627" cy="846678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7" name="그림 36">
                    <a:extLst>
                      <a:ext uri="{FF2B5EF4-FFF2-40B4-BE49-F238E27FC236}">
                        <a16:creationId xmlns:a16="http://schemas.microsoft.com/office/drawing/2014/main" id="{72301F55-C087-4DB6-BF72-C739C1D95E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449" t="68925" r="19689" b="19321"/>
                  <a:stretch/>
                </p:blipFill>
                <p:spPr>
                  <a:xfrm>
                    <a:off x="488950" y="1429595"/>
                    <a:ext cx="880612" cy="952916"/>
                  </a:xfrm>
                  <a:prstGeom prst="rect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</p:grpSp>
            <p:sp>
              <p:nvSpPr>
                <p:cNvPr id="18" name="모서리가 둥근 직사각형 17">
                  <a:extLst>
                    <a:ext uri="{FF2B5EF4-FFF2-40B4-BE49-F238E27FC236}">
                      <a16:creationId xmlns:a16="http://schemas.microsoft.com/office/drawing/2014/main" id="{330BFAC8-072A-42BA-89E7-DE262828A998}"/>
                    </a:ext>
                  </a:extLst>
                </p:cNvPr>
                <p:cNvSpPr/>
                <p:nvPr/>
              </p:nvSpPr>
              <p:spPr>
                <a:xfrm>
                  <a:off x="971317" y="1122657"/>
                  <a:ext cx="1929364" cy="477370"/>
                </a:xfrm>
                <a:prstGeom prst="roundRect">
                  <a:avLst/>
                </a:prstGeom>
                <a:solidFill>
                  <a:srgbClr val="FF603B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6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모서리가 둥근 직사각형 74">
                  <a:extLst>
                    <a:ext uri="{FF2B5EF4-FFF2-40B4-BE49-F238E27FC236}">
                      <a16:creationId xmlns:a16="http://schemas.microsoft.com/office/drawing/2014/main" id="{330BFAC8-072A-42BA-89E7-DE262828A998}"/>
                    </a:ext>
                  </a:extLst>
                </p:cNvPr>
                <p:cNvSpPr/>
                <p:nvPr/>
              </p:nvSpPr>
              <p:spPr>
                <a:xfrm>
                  <a:off x="971317" y="1600026"/>
                  <a:ext cx="1929364" cy="202089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</a:rPr>
                    <a:t>방어 무시 스킬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모서리가 둥근 직사각형 17">
                  <a:extLst>
                    <a:ext uri="{FF2B5EF4-FFF2-40B4-BE49-F238E27FC236}">
                      <a16:creationId xmlns:a16="http://schemas.microsoft.com/office/drawing/2014/main" id="{E330553A-0E8B-42D3-B547-664A2AE49CC9}"/>
                    </a:ext>
                  </a:extLst>
                </p:cNvPr>
                <p:cNvSpPr/>
                <p:nvPr/>
              </p:nvSpPr>
              <p:spPr>
                <a:xfrm>
                  <a:off x="1008507" y="1157489"/>
                  <a:ext cx="1831213" cy="413539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6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357891D5-78BC-44FF-9D32-D019C4EE1AEF}"/>
                    </a:ext>
                  </a:extLst>
                </p:cNvPr>
                <p:cNvGrpSpPr/>
                <p:nvPr/>
              </p:nvGrpSpPr>
              <p:grpSpPr>
                <a:xfrm>
                  <a:off x="1076451" y="1210865"/>
                  <a:ext cx="1679940" cy="311454"/>
                  <a:chOff x="1076451" y="1290453"/>
                  <a:chExt cx="1679940" cy="252185"/>
                </a:xfrm>
              </p:grpSpPr>
              <p:sp>
                <p:nvSpPr>
                  <p:cNvPr id="40" name="평행 사변형 39">
                    <a:extLst>
                      <a:ext uri="{FF2B5EF4-FFF2-40B4-BE49-F238E27FC236}">
                        <a16:creationId xmlns:a16="http://schemas.microsoft.com/office/drawing/2014/main" id="{981985CB-3C79-453F-8A96-F61ED0380DBC}"/>
                      </a:ext>
                    </a:extLst>
                  </p:cNvPr>
                  <p:cNvSpPr/>
                  <p:nvPr/>
                </p:nvSpPr>
                <p:spPr>
                  <a:xfrm>
                    <a:off x="1076451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1" name="평행 사변형 40">
                    <a:extLst>
                      <a:ext uri="{FF2B5EF4-FFF2-40B4-BE49-F238E27FC236}">
                        <a16:creationId xmlns:a16="http://schemas.microsoft.com/office/drawing/2014/main" id="{2F89613C-8578-4977-B955-EFAF84227C6C}"/>
                      </a:ext>
                    </a:extLst>
                  </p:cNvPr>
                  <p:cNvSpPr/>
                  <p:nvPr/>
                </p:nvSpPr>
                <p:spPr>
                  <a:xfrm>
                    <a:off x="1406284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2" name="평행 사변형 41">
                    <a:extLst>
                      <a:ext uri="{FF2B5EF4-FFF2-40B4-BE49-F238E27FC236}">
                        <a16:creationId xmlns:a16="http://schemas.microsoft.com/office/drawing/2014/main" id="{9ABE223F-D6F6-498F-B11F-CC32681F2F5B}"/>
                      </a:ext>
                    </a:extLst>
                  </p:cNvPr>
                  <p:cNvSpPr/>
                  <p:nvPr/>
                </p:nvSpPr>
                <p:spPr>
                  <a:xfrm>
                    <a:off x="1736116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3" name="평행 사변형 42">
                    <a:extLst>
                      <a:ext uri="{FF2B5EF4-FFF2-40B4-BE49-F238E27FC236}">
                        <a16:creationId xmlns:a16="http://schemas.microsoft.com/office/drawing/2014/main" id="{3D62650F-11F0-4462-8E36-596E54159340}"/>
                      </a:ext>
                    </a:extLst>
                  </p:cNvPr>
                  <p:cNvSpPr/>
                  <p:nvPr/>
                </p:nvSpPr>
                <p:spPr>
                  <a:xfrm>
                    <a:off x="2065949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6" name="평행 사변형 45">
                    <a:extLst>
                      <a:ext uri="{FF2B5EF4-FFF2-40B4-BE49-F238E27FC236}">
                        <a16:creationId xmlns:a16="http://schemas.microsoft.com/office/drawing/2014/main" id="{CBA5EF75-0532-4383-81D4-7A6A17AE4FED}"/>
                      </a:ext>
                    </a:extLst>
                  </p:cNvPr>
                  <p:cNvSpPr/>
                  <p:nvPr/>
                </p:nvSpPr>
                <p:spPr>
                  <a:xfrm>
                    <a:off x="2395784" y="1290453"/>
                    <a:ext cx="360607" cy="252185"/>
                  </a:xfrm>
                  <a:prstGeom prst="parallelogram">
                    <a:avLst/>
                  </a:prstGeom>
                  <a:solidFill>
                    <a:srgbClr val="FF7C8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98DDF24-7859-4688-B29D-4AAE30375571}"/>
                  </a:ext>
                </a:extLst>
              </p:cNvPr>
              <p:cNvGrpSpPr/>
              <p:nvPr/>
            </p:nvGrpSpPr>
            <p:grpSpPr>
              <a:xfrm>
                <a:off x="11350146" y="47176"/>
                <a:ext cx="795577" cy="726413"/>
                <a:chOff x="11299346" y="136076"/>
                <a:chExt cx="795577" cy="726413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A35452B7-9D83-41CC-9B16-7214383A91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99346" y="136076"/>
                  <a:ext cx="795577" cy="726413"/>
                </a:xfrm>
                <a:prstGeom prst="rect">
                  <a:avLst/>
                </a:prstGeom>
              </p:spPr>
            </p:pic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337D93DC-CDC4-4093-BF48-B07C0321590D}"/>
                    </a:ext>
                  </a:extLst>
                </p:cNvPr>
                <p:cNvGrpSpPr/>
                <p:nvPr/>
              </p:nvGrpSpPr>
              <p:grpSpPr>
                <a:xfrm>
                  <a:off x="11574179" y="335787"/>
                  <a:ext cx="253701" cy="326993"/>
                  <a:chOff x="11574179" y="335787"/>
                  <a:chExt cx="253701" cy="326993"/>
                </a:xfrm>
              </p:grpSpPr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9ED11F8E-AF02-4EB4-A121-9FE97D2C4B3B}"/>
                      </a:ext>
                    </a:extLst>
                  </p:cNvPr>
                  <p:cNvSpPr/>
                  <p:nvPr/>
                </p:nvSpPr>
                <p:spPr>
                  <a:xfrm>
                    <a:off x="11574179" y="335787"/>
                    <a:ext cx="76686" cy="32699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E260ED6D-CB84-4DB3-94F9-10AA7171CABF}"/>
                      </a:ext>
                    </a:extLst>
                  </p:cNvPr>
                  <p:cNvSpPr/>
                  <p:nvPr/>
                </p:nvSpPr>
                <p:spPr>
                  <a:xfrm>
                    <a:off x="11751194" y="335787"/>
                    <a:ext cx="76686" cy="32699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72D54221-126B-4A18-933E-C642F7800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0" b="98201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5484" y="4096821"/>
                <a:ext cx="1329025" cy="2123384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6A66957-04EC-4E70-97D3-A8FB0FA9B29E}"/>
                  </a:ext>
                </a:extLst>
              </p:cNvPr>
              <p:cNvGrpSpPr/>
              <p:nvPr/>
            </p:nvGrpSpPr>
            <p:grpSpPr>
              <a:xfrm>
                <a:off x="3259693" y="-88787"/>
                <a:ext cx="4773057" cy="1124048"/>
                <a:chOff x="3259693" y="-88787"/>
                <a:chExt cx="4773057" cy="1124048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1E56130E-EF9F-49E5-A636-0C3F321E0680}"/>
                    </a:ext>
                  </a:extLst>
                </p:cNvPr>
                <p:cNvSpPr/>
                <p:nvPr/>
              </p:nvSpPr>
              <p:spPr>
                <a:xfrm>
                  <a:off x="3801688" y="276129"/>
                  <a:ext cx="4231062" cy="292618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7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DEF029A2-DC09-488D-B584-A3601F1DEC91}"/>
                    </a:ext>
                  </a:extLst>
                </p:cNvPr>
                <p:cNvSpPr/>
                <p:nvPr/>
              </p:nvSpPr>
              <p:spPr>
                <a:xfrm>
                  <a:off x="3951908" y="339082"/>
                  <a:ext cx="4011127" cy="162000"/>
                </a:xfrm>
                <a:prstGeom prst="roundRect">
                  <a:avLst/>
                </a:prstGeom>
                <a:solidFill>
                  <a:srgbClr val="FFB9BC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100%</a:t>
                  </a:r>
                  <a:endParaRPr lang="en-US" sz="4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837C2A8-CE3F-47DA-A7CB-947495C6C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9693" y="-88787"/>
                  <a:ext cx="1124048" cy="1124048"/>
                </a:xfrm>
                <a:prstGeom prst="rect">
                  <a:avLst/>
                </a:prstGeom>
              </p:spPr>
            </p:pic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6BE89F1-1872-4C0D-A4AD-9E1EFB0BBB8B}"/>
                  </a:ext>
                </a:extLst>
              </p:cNvPr>
              <p:cNvSpPr/>
              <p:nvPr/>
            </p:nvSpPr>
            <p:spPr>
              <a:xfrm>
                <a:off x="4075999" y="685572"/>
                <a:ext cx="3956751" cy="29261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48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2D26C78-97E5-40C8-A0F6-AE1F5CB9F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64072" y="1361342"/>
              <a:ext cx="1329025" cy="132902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A97A5A9-383E-44C5-8276-1874E73E05C7}"/>
                </a:ext>
              </a:extLst>
            </p:cNvPr>
            <p:cNvSpPr/>
            <p:nvPr/>
          </p:nvSpPr>
          <p:spPr>
            <a:xfrm>
              <a:off x="1712069" y="4494000"/>
              <a:ext cx="9152003" cy="132902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400" dirty="0">
                  <a:solidFill>
                    <a:sysClr val="windowText" lastClr="000000"/>
                  </a:solidFill>
                </a:rPr>
                <a:t>갈래 투사체</a:t>
              </a:r>
              <a:endParaRPr lang="en-US" sz="5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A125E1A-CB81-47F5-B9F6-C58A8E43F11A}"/>
                </a:ext>
              </a:extLst>
            </p:cNvPr>
            <p:cNvSpPr/>
            <p:nvPr/>
          </p:nvSpPr>
          <p:spPr>
            <a:xfrm>
              <a:off x="1712069" y="2959003"/>
              <a:ext cx="9152003" cy="132902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400" dirty="0">
                  <a:solidFill>
                    <a:sysClr val="windowText" lastClr="000000"/>
                  </a:solidFill>
                </a:rPr>
                <a:t>검기 추가</a:t>
              </a:r>
              <a:endParaRPr lang="en-US" sz="5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A254E7-A391-4890-B1FA-95FBC1F09C7E}"/>
                </a:ext>
              </a:extLst>
            </p:cNvPr>
            <p:cNvSpPr/>
            <p:nvPr/>
          </p:nvSpPr>
          <p:spPr>
            <a:xfrm>
              <a:off x="1712069" y="1384213"/>
              <a:ext cx="9152003" cy="132902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5400" dirty="0">
                  <a:solidFill>
                    <a:sysClr val="windowText" lastClr="000000"/>
                  </a:solidFill>
                </a:rPr>
                <a:t>투사체 추가</a:t>
              </a:r>
              <a:endParaRPr lang="en-US" sz="54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DFC1A40-8EBE-42D1-8975-EEA961F5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54449" y="2938351"/>
              <a:ext cx="1329025" cy="132902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F71D671-E394-43CD-A2F0-85AAAC14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64072" y="4492489"/>
              <a:ext cx="1319402" cy="1319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253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667F6B-D60F-41FF-ADF6-7417DF16EB49}"/>
              </a:ext>
            </a:extLst>
          </p:cNvPr>
          <p:cNvSpPr/>
          <p:nvPr/>
        </p:nvSpPr>
        <p:spPr>
          <a:xfrm>
            <a:off x="11072192" y="5129128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F6E13-5935-46A2-BF69-4D4993B75584}"/>
              </a:ext>
            </a:extLst>
          </p:cNvPr>
          <p:cNvGrpSpPr/>
          <p:nvPr/>
        </p:nvGrpSpPr>
        <p:grpSpPr>
          <a:xfrm>
            <a:off x="8597901" y="4034290"/>
            <a:ext cx="2836962" cy="344796"/>
            <a:chOff x="8597901" y="4085090"/>
            <a:chExt cx="2836962" cy="34479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1B74FE7-7395-49B9-869A-DB1B55523446}"/>
                </a:ext>
              </a:extLst>
            </p:cNvPr>
            <p:cNvSpPr/>
            <p:nvPr/>
          </p:nvSpPr>
          <p:spPr>
            <a:xfrm>
              <a:off x="8597901" y="4085090"/>
              <a:ext cx="2836962" cy="344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BDA2B68-AD6A-4930-A9A6-1E8CD4A7103B}"/>
                </a:ext>
              </a:extLst>
            </p:cNvPr>
            <p:cNvSpPr/>
            <p:nvPr/>
          </p:nvSpPr>
          <p:spPr>
            <a:xfrm>
              <a:off x="8661537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CE3E422-251D-4750-9D12-5F2725053A63}"/>
                </a:ext>
              </a:extLst>
            </p:cNvPr>
            <p:cNvSpPr/>
            <p:nvPr/>
          </p:nvSpPr>
          <p:spPr>
            <a:xfrm>
              <a:off x="9581466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12FB6C9-A022-4ACF-8EB1-C554DB6A6B1A}"/>
                </a:ext>
              </a:extLst>
            </p:cNvPr>
            <p:cNvSpPr/>
            <p:nvPr/>
          </p:nvSpPr>
          <p:spPr>
            <a:xfrm>
              <a:off x="10501395" y="4147621"/>
              <a:ext cx="869831" cy="21973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FF6BC5E6-6C33-4A4C-902A-57783D5B1D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11059346" y="5173613"/>
            <a:ext cx="1190961" cy="100460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01B0941-4AAE-4C73-B54F-8558597A4F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8738043" y="4009723"/>
            <a:ext cx="2561643" cy="2160806"/>
          </a:xfrm>
          <a:prstGeom prst="rect">
            <a:avLst/>
          </a:prstGeom>
        </p:spPr>
      </p:pic>
      <p:pic>
        <p:nvPicPr>
          <p:cNvPr id="1026" name="Picture 2" descr="colorful flying birds png - Colorful Birds Flying Png">
            <a:extLst>
              <a:ext uri="{FF2B5EF4-FFF2-40B4-BE49-F238E27FC236}">
                <a16:creationId xmlns:a16="http://schemas.microsoft.com/office/drawing/2014/main" id="{3288E5CF-EDD8-48E1-8A3D-2303ACDA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537" y="1990752"/>
            <a:ext cx="1929364" cy="154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F1A643-D26A-4CCB-B33C-F054A2F720E4}"/>
              </a:ext>
            </a:extLst>
          </p:cNvPr>
          <p:cNvSpPr/>
          <p:nvPr/>
        </p:nvSpPr>
        <p:spPr>
          <a:xfrm>
            <a:off x="7068263" y="2019197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11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B82C5C1-8F00-4C0F-B7DF-D5A506558A49}"/>
              </a:ext>
            </a:extLst>
          </p:cNvPr>
          <p:cNvGrpSpPr/>
          <p:nvPr/>
        </p:nvGrpSpPr>
        <p:grpSpPr>
          <a:xfrm>
            <a:off x="0" y="-88787"/>
            <a:ext cx="12201939" cy="6942522"/>
            <a:chOff x="0" y="-88787"/>
            <a:chExt cx="12201939" cy="694252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5C3F96-D168-4365-8A58-21337C677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-1162"/>
              <a:ext cx="12192000" cy="6834014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/>
            </p:cNvSpPr>
            <p:nvPr/>
          </p:nvSpPr>
          <p:spPr>
            <a:xfrm>
              <a:off x="0" y="6174277"/>
              <a:ext cx="12201939" cy="679458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11472" y="155114"/>
              <a:ext cx="3030687" cy="91979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2000" dirty="0">
                  <a:solidFill>
                    <a:sysClr val="windowText" lastClr="000000"/>
                  </a:solidFill>
                </a:rPr>
                <a:t>거리 </a:t>
              </a:r>
              <a:r>
                <a:rPr lang="en-US" altLang="ko-KR" sz="2000" dirty="0">
                  <a:solidFill>
                    <a:sysClr val="windowText" lastClr="000000"/>
                  </a:solidFill>
                </a:rPr>
                <a:t>123456m/99999m</a:t>
              </a:r>
            </a:p>
            <a:p>
              <a:r>
                <a:rPr lang="ko-KR" altLang="en-US" sz="1600" dirty="0">
                  <a:solidFill>
                    <a:sysClr val="windowText" lastClr="000000"/>
                  </a:solidFill>
                </a:rPr>
                <a:t>점수 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1234567K</a:t>
              </a:r>
              <a:r>
                <a:rPr lang="ko-KR" altLang="en-US" sz="2000" dirty="0">
                  <a:solidFill>
                    <a:sysClr val="windowText" lastClr="000000"/>
                  </a:solidFill>
                </a:rPr>
                <a:t> 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B783377-9B88-42DB-8232-EB90E860B670}"/>
                </a:ext>
              </a:extLst>
            </p:cNvPr>
            <p:cNvGrpSpPr/>
            <p:nvPr/>
          </p:nvGrpSpPr>
          <p:grpSpPr>
            <a:xfrm>
              <a:off x="224366" y="1122657"/>
              <a:ext cx="2587415" cy="679458"/>
              <a:chOff x="313266" y="1122657"/>
              <a:chExt cx="2587415" cy="67945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0D1DFF2-4A33-4166-A3CA-49921F04CD81}"/>
                  </a:ext>
                </a:extLst>
              </p:cNvPr>
              <p:cNvGrpSpPr/>
              <p:nvPr/>
            </p:nvGrpSpPr>
            <p:grpSpPr>
              <a:xfrm>
                <a:off x="313266" y="1122657"/>
                <a:ext cx="680400" cy="679458"/>
                <a:chOff x="488950" y="1429595"/>
                <a:chExt cx="880612" cy="952916"/>
              </a:xfrm>
            </p:grpSpPr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B94EFA01-C159-4717-9EE7-64EBF1CA14FA}"/>
                    </a:ext>
                  </a:extLst>
                </p:cNvPr>
                <p:cNvSpPr/>
                <p:nvPr/>
              </p:nvSpPr>
              <p:spPr>
                <a:xfrm>
                  <a:off x="538478" y="1478445"/>
                  <a:ext cx="776627" cy="846678"/>
                </a:xfrm>
                <a:prstGeom prst="roundRect">
                  <a:avLst/>
                </a:prstGeom>
                <a:solidFill>
                  <a:schemeClr val="tx1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2301F55-C087-4DB6-BF72-C739C1D95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449" t="68925" r="19689" b="19321"/>
                <a:stretch/>
              </p:blipFill>
              <p:spPr>
                <a:xfrm>
                  <a:off x="488950" y="1429595"/>
                  <a:ext cx="880612" cy="952916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330BFAC8-072A-42BA-89E7-DE262828A998}"/>
                  </a:ext>
                </a:extLst>
              </p:cNvPr>
              <p:cNvSpPr/>
              <p:nvPr/>
            </p:nvSpPr>
            <p:spPr>
              <a:xfrm>
                <a:off x="971317" y="1122657"/>
                <a:ext cx="1929364" cy="477370"/>
              </a:xfrm>
              <a:prstGeom prst="roundRect">
                <a:avLst/>
              </a:prstGeom>
              <a:solidFill>
                <a:srgbClr val="FF603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330BFAC8-072A-42BA-89E7-DE262828A998}"/>
                  </a:ext>
                </a:extLst>
              </p:cNvPr>
              <p:cNvSpPr/>
              <p:nvPr/>
            </p:nvSpPr>
            <p:spPr>
              <a:xfrm>
                <a:off x="971317" y="1600026"/>
                <a:ext cx="1929364" cy="20208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방어 무시 스킬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모서리가 둥근 직사각형 17">
                <a:extLst>
                  <a:ext uri="{FF2B5EF4-FFF2-40B4-BE49-F238E27FC236}">
                    <a16:creationId xmlns:a16="http://schemas.microsoft.com/office/drawing/2014/main" id="{E330553A-0E8B-42D3-B547-664A2AE49CC9}"/>
                  </a:ext>
                </a:extLst>
              </p:cNvPr>
              <p:cNvSpPr/>
              <p:nvPr/>
            </p:nvSpPr>
            <p:spPr>
              <a:xfrm>
                <a:off x="1008507" y="1157489"/>
                <a:ext cx="1831213" cy="41353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57891D5-78BC-44FF-9D32-D019C4EE1AEF}"/>
                  </a:ext>
                </a:extLst>
              </p:cNvPr>
              <p:cNvGrpSpPr/>
              <p:nvPr/>
            </p:nvGrpSpPr>
            <p:grpSpPr>
              <a:xfrm>
                <a:off x="1076451" y="1210865"/>
                <a:ext cx="1679940" cy="311454"/>
                <a:chOff x="1076451" y="1290453"/>
                <a:chExt cx="1679940" cy="252185"/>
              </a:xfrm>
            </p:grpSpPr>
            <p:sp>
              <p:nvSpPr>
                <p:cNvPr id="40" name="평행 사변형 39">
                  <a:extLst>
                    <a:ext uri="{FF2B5EF4-FFF2-40B4-BE49-F238E27FC236}">
                      <a16:creationId xmlns:a16="http://schemas.microsoft.com/office/drawing/2014/main" id="{981985CB-3C79-453F-8A96-F61ED0380DBC}"/>
                    </a:ext>
                  </a:extLst>
                </p:cNvPr>
                <p:cNvSpPr/>
                <p:nvPr/>
              </p:nvSpPr>
              <p:spPr>
                <a:xfrm>
                  <a:off x="1076451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평행 사변형 40">
                  <a:extLst>
                    <a:ext uri="{FF2B5EF4-FFF2-40B4-BE49-F238E27FC236}">
                      <a16:creationId xmlns:a16="http://schemas.microsoft.com/office/drawing/2014/main" id="{2F89613C-8578-4977-B955-EFAF84227C6C}"/>
                    </a:ext>
                  </a:extLst>
                </p:cNvPr>
                <p:cNvSpPr/>
                <p:nvPr/>
              </p:nvSpPr>
              <p:spPr>
                <a:xfrm>
                  <a:off x="1406284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평행 사변형 41">
                  <a:extLst>
                    <a:ext uri="{FF2B5EF4-FFF2-40B4-BE49-F238E27FC236}">
                      <a16:creationId xmlns:a16="http://schemas.microsoft.com/office/drawing/2014/main" id="{9ABE223F-D6F6-498F-B11F-CC32681F2F5B}"/>
                    </a:ext>
                  </a:extLst>
                </p:cNvPr>
                <p:cNvSpPr/>
                <p:nvPr/>
              </p:nvSpPr>
              <p:spPr>
                <a:xfrm>
                  <a:off x="1736116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평행 사변형 42">
                  <a:extLst>
                    <a:ext uri="{FF2B5EF4-FFF2-40B4-BE49-F238E27FC236}">
                      <a16:creationId xmlns:a16="http://schemas.microsoft.com/office/drawing/2014/main" id="{3D62650F-11F0-4462-8E36-596E54159340}"/>
                    </a:ext>
                  </a:extLst>
                </p:cNvPr>
                <p:cNvSpPr/>
                <p:nvPr/>
              </p:nvSpPr>
              <p:spPr>
                <a:xfrm>
                  <a:off x="2065949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평행 사변형 45">
                  <a:extLst>
                    <a:ext uri="{FF2B5EF4-FFF2-40B4-BE49-F238E27FC236}">
                      <a16:creationId xmlns:a16="http://schemas.microsoft.com/office/drawing/2014/main" id="{CBA5EF75-0532-4383-81D4-7A6A17AE4FED}"/>
                    </a:ext>
                  </a:extLst>
                </p:cNvPr>
                <p:cNvSpPr/>
                <p:nvPr/>
              </p:nvSpPr>
              <p:spPr>
                <a:xfrm>
                  <a:off x="2395784" y="1290453"/>
                  <a:ext cx="360607" cy="252185"/>
                </a:xfrm>
                <a:prstGeom prst="parallelogram">
                  <a:avLst/>
                </a:prstGeom>
                <a:solidFill>
                  <a:srgbClr val="FF7C8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98DDF24-7859-4688-B29D-4AAE30375571}"/>
                </a:ext>
              </a:extLst>
            </p:cNvPr>
            <p:cNvGrpSpPr/>
            <p:nvPr/>
          </p:nvGrpSpPr>
          <p:grpSpPr>
            <a:xfrm>
              <a:off x="11350146" y="47176"/>
              <a:ext cx="795577" cy="726413"/>
              <a:chOff x="11299346" y="136076"/>
              <a:chExt cx="795577" cy="726413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35452B7-9D83-41CC-9B16-7214383A9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9346" y="136076"/>
                <a:ext cx="795577" cy="726413"/>
              </a:xfrm>
              <a:prstGeom prst="rect">
                <a:avLst/>
              </a:prstGeom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37D93DC-CDC4-4093-BF48-B07C0321590D}"/>
                  </a:ext>
                </a:extLst>
              </p:cNvPr>
              <p:cNvGrpSpPr/>
              <p:nvPr/>
            </p:nvGrpSpPr>
            <p:grpSpPr>
              <a:xfrm>
                <a:off x="11574179" y="335787"/>
                <a:ext cx="253701" cy="326993"/>
                <a:chOff x="11574179" y="335787"/>
                <a:chExt cx="253701" cy="326993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9ED11F8E-AF02-4EB4-A121-9FE97D2C4B3B}"/>
                    </a:ext>
                  </a:extLst>
                </p:cNvPr>
                <p:cNvSpPr/>
                <p:nvPr/>
              </p:nvSpPr>
              <p:spPr>
                <a:xfrm>
                  <a:off x="11574179" y="335787"/>
                  <a:ext cx="76686" cy="32699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260ED6D-CB84-4DB3-94F9-10AA7171CABF}"/>
                    </a:ext>
                  </a:extLst>
                </p:cNvPr>
                <p:cNvSpPr/>
                <p:nvPr/>
              </p:nvSpPr>
              <p:spPr>
                <a:xfrm>
                  <a:off x="11751194" y="335787"/>
                  <a:ext cx="76686" cy="32699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2D54221-126B-4A18-933E-C642F780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484" y="4096821"/>
              <a:ext cx="1329025" cy="2123384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6A66957-04EC-4E70-97D3-A8FB0FA9B29E}"/>
                </a:ext>
              </a:extLst>
            </p:cNvPr>
            <p:cNvGrpSpPr/>
            <p:nvPr/>
          </p:nvGrpSpPr>
          <p:grpSpPr>
            <a:xfrm>
              <a:off x="3259693" y="-88787"/>
              <a:ext cx="4773057" cy="1124048"/>
              <a:chOff x="3259693" y="-88787"/>
              <a:chExt cx="4773057" cy="1124048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1E56130E-EF9F-49E5-A636-0C3F321E0680}"/>
                  </a:ext>
                </a:extLst>
              </p:cNvPr>
              <p:cNvSpPr/>
              <p:nvPr/>
            </p:nvSpPr>
            <p:spPr>
              <a:xfrm>
                <a:off x="3801688" y="276129"/>
                <a:ext cx="4231062" cy="29261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DEF029A2-DC09-488D-B584-A3601F1DEC91}"/>
                  </a:ext>
                </a:extLst>
              </p:cNvPr>
              <p:cNvSpPr/>
              <p:nvPr/>
            </p:nvSpPr>
            <p:spPr>
              <a:xfrm>
                <a:off x="3951908" y="339082"/>
                <a:ext cx="4011127" cy="162000"/>
              </a:xfrm>
              <a:prstGeom prst="roundRect">
                <a:avLst/>
              </a:prstGeom>
              <a:solidFill>
                <a:srgbClr val="FFB9BC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100%</a:t>
                </a:r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837C2A8-CE3F-47DA-A7CB-947495C6C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9693" y="-88787"/>
                <a:ext cx="1124048" cy="112404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6BE89F1-1872-4C0D-A4AD-9E1EFB0BBB8B}"/>
                </a:ext>
              </a:extLst>
            </p:cNvPr>
            <p:cNvSpPr/>
            <p:nvPr/>
          </p:nvSpPr>
          <p:spPr>
            <a:xfrm>
              <a:off x="4075999" y="685572"/>
              <a:ext cx="3956751" cy="292618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DB2577-D256-43F0-A4C6-67485165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9074" y="4734294"/>
              <a:ext cx="1228222" cy="1867644"/>
            </a:xfrm>
            <a:prstGeom prst="rect">
              <a:avLst/>
            </a:prstGeom>
          </p:spPr>
        </p:pic>
        <p:sp>
          <p:nvSpPr>
            <p:cNvPr id="45" name="말풍선: 사각형 44">
              <a:extLst>
                <a:ext uri="{FF2B5EF4-FFF2-40B4-BE49-F238E27FC236}">
                  <a16:creationId xmlns:a16="http://schemas.microsoft.com/office/drawing/2014/main" id="{A6680636-AD90-4954-83E6-982045282BF3}"/>
                </a:ext>
              </a:extLst>
            </p:cNvPr>
            <p:cNvSpPr/>
            <p:nvPr/>
          </p:nvSpPr>
          <p:spPr>
            <a:xfrm>
              <a:off x="3363365" y="2216730"/>
              <a:ext cx="2965709" cy="1279024"/>
            </a:xfrm>
            <a:prstGeom prst="wedgeRectCallout">
              <a:avLst>
                <a:gd name="adj1" fmla="val -37501"/>
                <a:gd name="adj2" fmla="val 9344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220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DB2577-D256-43F0-A4C6-67485165A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9074" y="4734294"/>
            <a:ext cx="1228222" cy="18676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B4C714-ADAF-4AF9-A5ED-8B1D247B5E4E}"/>
              </a:ext>
            </a:extLst>
          </p:cNvPr>
          <p:cNvSpPr/>
          <p:nvPr/>
        </p:nvSpPr>
        <p:spPr>
          <a:xfrm>
            <a:off x="9939" y="0"/>
            <a:ext cx="12192000" cy="6895805"/>
          </a:xfrm>
          <a:prstGeom prst="rect">
            <a:avLst/>
          </a:prstGeom>
          <a:solidFill>
            <a:schemeClr val="bg1">
              <a:lumMod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460F732-E1A2-4EBD-8103-8693FDD59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>
            <a:off x="262634" y="3036580"/>
            <a:ext cx="1540920" cy="18213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D2FE65-C26B-4199-BA1B-64A243DDAC4C}"/>
              </a:ext>
            </a:extLst>
          </p:cNvPr>
          <p:cNvSpPr/>
          <p:nvPr/>
        </p:nvSpPr>
        <p:spPr>
          <a:xfrm>
            <a:off x="211472" y="4870410"/>
            <a:ext cx="11717894" cy="175127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F8FE5490-917E-48F5-B291-8F8A1F2FE6F8}"/>
              </a:ext>
            </a:extLst>
          </p:cNvPr>
          <p:cNvSpPr/>
          <p:nvPr/>
        </p:nvSpPr>
        <p:spPr>
          <a:xfrm flipV="1">
            <a:off x="217091" y="3238499"/>
            <a:ext cx="1790732" cy="1619472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4CB45E-3D53-43E7-BFAD-907B5237CBF9}"/>
              </a:ext>
            </a:extLst>
          </p:cNvPr>
          <p:cNvSpPr/>
          <p:nvPr/>
        </p:nvSpPr>
        <p:spPr>
          <a:xfrm>
            <a:off x="2007823" y="4528421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CE940E-918A-4ADB-88BB-04201C2C440A}"/>
              </a:ext>
            </a:extLst>
          </p:cNvPr>
          <p:cNvSpPr/>
          <p:nvPr/>
        </p:nvSpPr>
        <p:spPr>
          <a:xfrm>
            <a:off x="351172" y="4970996"/>
            <a:ext cx="11438122" cy="157332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635973C-EDB7-4BB1-8B0B-7F8A415D4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 flipH="1">
            <a:off x="10285757" y="3204037"/>
            <a:ext cx="1541637" cy="1568033"/>
          </a:xfrm>
          <a:prstGeom prst="rect">
            <a:avLst/>
          </a:prstGeom>
        </p:spPr>
      </p:pic>
      <p:sp>
        <p:nvSpPr>
          <p:cNvPr id="47" name="1/2 액자 46">
            <a:extLst>
              <a:ext uri="{FF2B5EF4-FFF2-40B4-BE49-F238E27FC236}">
                <a16:creationId xmlns:a16="http://schemas.microsoft.com/office/drawing/2014/main" id="{1F88C187-768B-460E-AFBF-5F2037084CE6}"/>
              </a:ext>
            </a:extLst>
          </p:cNvPr>
          <p:cNvSpPr/>
          <p:nvPr/>
        </p:nvSpPr>
        <p:spPr>
          <a:xfrm flipH="1" flipV="1">
            <a:off x="10347801" y="3230055"/>
            <a:ext cx="1581565" cy="1619472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38E518-C1BD-4810-8CCE-965F6D1335B9}"/>
              </a:ext>
            </a:extLst>
          </p:cNvPr>
          <p:cNvSpPr/>
          <p:nvPr/>
        </p:nvSpPr>
        <p:spPr>
          <a:xfrm>
            <a:off x="7772351" y="4523174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1/2 액자 50">
            <a:extLst>
              <a:ext uri="{FF2B5EF4-FFF2-40B4-BE49-F238E27FC236}">
                <a16:creationId xmlns:a16="http://schemas.microsoft.com/office/drawing/2014/main" id="{3E3BF22B-76B6-457E-ADD5-455FA9DBCAE6}"/>
              </a:ext>
            </a:extLst>
          </p:cNvPr>
          <p:cNvSpPr/>
          <p:nvPr/>
        </p:nvSpPr>
        <p:spPr>
          <a:xfrm>
            <a:off x="9980577" y="3262353"/>
            <a:ext cx="1948789" cy="1239937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1/2 액자 51">
            <a:extLst>
              <a:ext uri="{FF2B5EF4-FFF2-40B4-BE49-F238E27FC236}">
                <a16:creationId xmlns:a16="http://schemas.microsoft.com/office/drawing/2014/main" id="{269AE87E-3042-41B8-AD60-E0EBD12DD3F0}"/>
              </a:ext>
            </a:extLst>
          </p:cNvPr>
          <p:cNvSpPr/>
          <p:nvPr/>
        </p:nvSpPr>
        <p:spPr>
          <a:xfrm flipH="1">
            <a:off x="224366" y="3250300"/>
            <a:ext cx="1948789" cy="1239937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45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-1162"/>
            <a:ext cx="12192000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0" y="6174277"/>
            <a:ext cx="12201939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B783377-9B88-42DB-8232-EB90E860B670}"/>
              </a:ext>
            </a:extLst>
          </p:cNvPr>
          <p:cNvGrpSpPr/>
          <p:nvPr/>
        </p:nvGrpSpPr>
        <p:grpSpPr>
          <a:xfrm>
            <a:off x="224366" y="1122657"/>
            <a:ext cx="2587415" cy="679458"/>
            <a:chOff x="313266" y="1122657"/>
            <a:chExt cx="2587415" cy="67945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방어 무시 스킬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8DDF24-7859-4688-B29D-4AAE30375571}"/>
              </a:ext>
            </a:extLst>
          </p:cNvPr>
          <p:cNvGrpSpPr/>
          <p:nvPr/>
        </p:nvGrpSpPr>
        <p:grpSpPr>
          <a:xfrm>
            <a:off x="11350146" y="47176"/>
            <a:ext cx="795577" cy="726413"/>
            <a:chOff x="11299346" y="136076"/>
            <a:chExt cx="795577" cy="7264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9346" y="136076"/>
              <a:ext cx="795577" cy="726413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7D93DC-CDC4-4093-BF48-B07C0321590D}"/>
                </a:ext>
              </a:extLst>
            </p:cNvPr>
            <p:cNvGrpSpPr/>
            <p:nvPr/>
          </p:nvGrpSpPr>
          <p:grpSpPr>
            <a:xfrm>
              <a:off x="11574179" y="335787"/>
              <a:ext cx="253701" cy="326993"/>
              <a:chOff x="11574179" y="335787"/>
              <a:chExt cx="253701" cy="32699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574179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751194" y="335787"/>
                <a:ext cx="76686" cy="32699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A66957-04EC-4E70-97D3-A8FB0FA9B29E}"/>
              </a:ext>
            </a:extLst>
          </p:cNvPr>
          <p:cNvGrpSpPr/>
          <p:nvPr/>
        </p:nvGrpSpPr>
        <p:grpSpPr>
          <a:xfrm>
            <a:off x="3259693" y="-88787"/>
            <a:ext cx="4773057" cy="1124048"/>
            <a:chOff x="3259693" y="-88787"/>
            <a:chExt cx="4773057" cy="112404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2761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390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6BE89F1-1872-4C0D-A4AD-9E1EFB0BBB8B}"/>
              </a:ext>
            </a:extLst>
          </p:cNvPr>
          <p:cNvSpPr/>
          <p:nvPr/>
        </p:nvSpPr>
        <p:spPr>
          <a:xfrm>
            <a:off x="4075999" y="685572"/>
            <a:ext cx="3956751" cy="292618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DB2577-D256-43F0-A4C6-67485165A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9074" y="4734294"/>
            <a:ext cx="1228222" cy="18676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B4C714-ADAF-4AF9-A5ED-8B1D247B5E4E}"/>
              </a:ext>
            </a:extLst>
          </p:cNvPr>
          <p:cNvSpPr/>
          <p:nvPr/>
        </p:nvSpPr>
        <p:spPr>
          <a:xfrm>
            <a:off x="-3419" y="0"/>
            <a:ext cx="12201939" cy="6853735"/>
          </a:xfrm>
          <a:prstGeom prst="rect">
            <a:avLst/>
          </a:prstGeom>
          <a:solidFill>
            <a:schemeClr val="bg1">
              <a:lumMod val="50000"/>
              <a:alpha val="8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460F732-E1A2-4EBD-8103-8693FDD59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>
            <a:off x="304232" y="2320158"/>
            <a:ext cx="1799844" cy="21274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D2FE65-C26B-4199-BA1B-64A243DDAC4C}"/>
              </a:ext>
            </a:extLst>
          </p:cNvPr>
          <p:cNvSpPr/>
          <p:nvPr/>
        </p:nvSpPr>
        <p:spPr>
          <a:xfrm>
            <a:off x="211472" y="4870410"/>
            <a:ext cx="11717894" cy="175127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/2 액자 8">
            <a:extLst>
              <a:ext uri="{FF2B5EF4-FFF2-40B4-BE49-F238E27FC236}">
                <a16:creationId xmlns:a16="http://schemas.microsoft.com/office/drawing/2014/main" id="{F8FE5490-917E-48F5-B291-8F8A1F2FE6F8}"/>
              </a:ext>
            </a:extLst>
          </p:cNvPr>
          <p:cNvSpPr/>
          <p:nvPr/>
        </p:nvSpPr>
        <p:spPr>
          <a:xfrm flipV="1">
            <a:off x="217091" y="3238499"/>
            <a:ext cx="2822442" cy="1619472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4CB45E-3D53-43E7-BFAD-907B5237CBF9}"/>
              </a:ext>
            </a:extLst>
          </p:cNvPr>
          <p:cNvSpPr/>
          <p:nvPr/>
        </p:nvSpPr>
        <p:spPr>
          <a:xfrm>
            <a:off x="326541" y="4438999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CE940E-918A-4ADB-88BB-04201C2C440A}"/>
              </a:ext>
            </a:extLst>
          </p:cNvPr>
          <p:cNvSpPr/>
          <p:nvPr/>
        </p:nvSpPr>
        <p:spPr>
          <a:xfrm>
            <a:off x="351172" y="4970996"/>
            <a:ext cx="11438122" cy="157332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635973C-EDB7-4BB1-8B0B-7F8A415D4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45" b="61266"/>
          <a:stretch/>
        </p:blipFill>
        <p:spPr>
          <a:xfrm flipH="1">
            <a:off x="10036662" y="2612742"/>
            <a:ext cx="1790732" cy="1821393"/>
          </a:xfrm>
          <a:prstGeom prst="rect">
            <a:avLst/>
          </a:prstGeom>
        </p:spPr>
      </p:pic>
      <p:sp>
        <p:nvSpPr>
          <p:cNvPr id="47" name="1/2 액자 46">
            <a:extLst>
              <a:ext uri="{FF2B5EF4-FFF2-40B4-BE49-F238E27FC236}">
                <a16:creationId xmlns:a16="http://schemas.microsoft.com/office/drawing/2014/main" id="{1F88C187-768B-460E-AFBF-5F2037084CE6}"/>
              </a:ext>
            </a:extLst>
          </p:cNvPr>
          <p:cNvSpPr/>
          <p:nvPr/>
        </p:nvSpPr>
        <p:spPr>
          <a:xfrm flipH="1" flipV="1">
            <a:off x="9101200" y="3230052"/>
            <a:ext cx="2828166" cy="1640355"/>
          </a:xfrm>
          <a:prstGeom prst="halfFrame">
            <a:avLst>
              <a:gd name="adj1" fmla="val 4736"/>
              <a:gd name="adj2" fmla="val 6686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38E518-C1BD-4810-8CCE-965F6D1335B9}"/>
              </a:ext>
            </a:extLst>
          </p:cNvPr>
          <p:cNvSpPr/>
          <p:nvPr/>
        </p:nvSpPr>
        <p:spPr>
          <a:xfrm>
            <a:off x="9227911" y="4444971"/>
            <a:ext cx="2578211" cy="334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character_name_R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사다리꼴 3">
            <a:extLst>
              <a:ext uri="{FF2B5EF4-FFF2-40B4-BE49-F238E27FC236}">
                <a16:creationId xmlns:a16="http://schemas.microsoft.com/office/drawing/2014/main" id="{C4D0E538-0D09-456C-905E-8139E31A93D2}"/>
              </a:ext>
            </a:extLst>
          </p:cNvPr>
          <p:cNvSpPr/>
          <p:nvPr/>
        </p:nvSpPr>
        <p:spPr>
          <a:xfrm rot="16200000">
            <a:off x="2703284" y="4527939"/>
            <a:ext cx="537724" cy="134779"/>
          </a:xfrm>
          <a:prstGeom prst="trapezoid">
            <a:avLst>
              <a:gd name="adj" fmla="val 61364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사다리꼴 44">
            <a:extLst>
              <a:ext uri="{FF2B5EF4-FFF2-40B4-BE49-F238E27FC236}">
                <a16:creationId xmlns:a16="http://schemas.microsoft.com/office/drawing/2014/main" id="{26A4ED2E-7DA8-4527-9BEE-EB8A575629C0}"/>
              </a:ext>
            </a:extLst>
          </p:cNvPr>
          <p:cNvSpPr/>
          <p:nvPr/>
        </p:nvSpPr>
        <p:spPr>
          <a:xfrm rot="16200000" flipV="1">
            <a:off x="8899729" y="4529166"/>
            <a:ext cx="537724" cy="134782"/>
          </a:xfrm>
          <a:prstGeom prst="trapezoid">
            <a:avLst>
              <a:gd name="adj" fmla="val 61364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17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0AC0936-A649-4C9E-900A-6B0047F43B5F}"/>
              </a:ext>
            </a:extLst>
          </p:cNvPr>
          <p:cNvGrpSpPr/>
          <p:nvPr/>
        </p:nvGrpSpPr>
        <p:grpSpPr>
          <a:xfrm>
            <a:off x="1" y="-88787"/>
            <a:ext cx="12250306" cy="6942522"/>
            <a:chOff x="1" y="-88787"/>
            <a:chExt cx="12250306" cy="69425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/>
            </p:cNvSpPr>
            <p:nvPr/>
          </p:nvSpPr>
          <p:spPr>
            <a:xfrm>
              <a:off x="1" y="6174277"/>
              <a:ext cx="12192000" cy="679458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11472" y="155114"/>
              <a:ext cx="3030687" cy="91979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2000" dirty="0">
                  <a:solidFill>
                    <a:sysClr val="windowText" lastClr="000000"/>
                  </a:solidFill>
                </a:rPr>
                <a:t>거리 </a:t>
              </a:r>
              <a:r>
                <a:rPr lang="en-US" altLang="ko-KR" sz="2000" dirty="0">
                  <a:solidFill>
                    <a:sysClr val="windowText" lastClr="000000"/>
                  </a:solidFill>
                </a:rPr>
                <a:t>123456m/99999m</a:t>
              </a:r>
            </a:p>
            <a:p>
              <a:r>
                <a:rPr lang="ko-KR" altLang="en-US" sz="1600" dirty="0">
                  <a:solidFill>
                    <a:sysClr val="windowText" lastClr="000000"/>
                  </a:solidFill>
                </a:rPr>
                <a:t>점수 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1234567K</a:t>
              </a:r>
              <a:r>
                <a:rPr lang="ko-KR" altLang="en-US" sz="2000" dirty="0">
                  <a:solidFill>
                    <a:sysClr val="windowText" lastClr="000000"/>
                  </a:solidFill>
                </a:rPr>
                <a:t> 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3269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898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패시브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FB272BC-076E-48A9-B4FF-2D59856EEB8D}"/>
                </a:ext>
              </a:extLst>
            </p:cNvPr>
            <p:cNvGrpSpPr/>
            <p:nvPr/>
          </p:nvGrpSpPr>
          <p:grpSpPr>
            <a:xfrm>
              <a:off x="10971215" y="137187"/>
              <a:ext cx="1124048" cy="1124048"/>
              <a:chOff x="10971215" y="137187"/>
              <a:chExt cx="1124048" cy="112404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35452B7-9D83-41CC-9B16-7214383A9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1215" y="137187"/>
                <a:ext cx="1124048" cy="1124048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359040" y="444500"/>
                <a:ext cx="108348" cy="5059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609140" y="444500"/>
                <a:ext cx="108348" cy="5059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2D54221-126B-4A18-933E-C642F780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484" y="4096821"/>
              <a:ext cx="1329025" cy="2123384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1667F6B-D60F-41FF-ADF6-7417DF16EB49}"/>
                </a:ext>
              </a:extLst>
            </p:cNvPr>
            <p:cNvSpPr/>
            <p:nvPr/>
          </p:nvSpPr>
          <p:spPr>
            <a:xfrm>
              <a:off x="11072192" y="5129128"/>
              <a:ext cx="1023072" cy="15384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4F6E13-5935-46A2-BF69-4D4993B75584}"/>
                </a:ext>
              </a:extLst>
            </p:cNvPr>
            <p:cNvGrpSpPr/>
            <p:nvPr/>
          </p:nvGrpSpPr>
          <p:grpSpPr>
            <a:xfrm>
              <a:off x="8597901" y="4034290"/>
              <a:ext cx="2836962" cy="344796"/>
              <a:chOff x="8597901" y="4085090"/>
              <a:chExt cx="2836962" cy="344796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1B74FE7-7395-49B9-869A-DB1B55523446}"/>
                  </a:ext>
                </a:extLst>
              </p:cNvPr>
              <p:cNvSpPr/>
              <p:nvPr/>
            </p:nvSpPr>
            <p:spPr>
              <a:xfrm>
                <a:off x="8597901" y="4085090"/>
                <a:ext cx="2836962" cy="3447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BDA2B68-AD6A-4930-A9A6-1E8CD4A7103B}"/>
                  </a:ext>
                </a:extLst>
              </p:cNvPr>
              <p:cNvSpPr/>
              <p:nvPr/>
            </p:nvSpPr>
            <p:spPr>
              <a:xfrm>
                <a:off x="8661537" y="4147621"/>
                <a:ext cx="869831" cy="21973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CE3E422-251D-4750-9D12-5F2725053A63}"/>
                  </a:ext>
                </a:extLst>
              </p:cNvPr>
              <p:cNvSpPr/>
              <p:nvPr/>
            </p:nvSpPr>
            <p:spPr>
              <a:xfrm>
                <a:off x="9581466" y="4147621"/>
                <a:ext cx="869831" cy="21973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812FB6C9-A022-4ACF-8EB1-C554DB6A6B1A}"/>
                  </a:ext>
                </a:extLst>
              </p:cNvPr>
              <p:cNvSpPr/>
              <p:nvPr/>
            </p:nvSpPr>
            <p:spPr>
              <a:xfrm>
                <a:off x="10501395" y="4147621"/>
                <a:ext cx="869831" cy="219733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FF6BC5E6-6C33-4A4C-902A-57783D5B1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7"/>
            <a:stretch/>
          </p:blipFill>
          <p:spPr>
            <a:xfrm flipH="1">
              <a:off x="11059346" y="5173613"/>
              <a:ext cx="1190961" cy="100460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01B0941-4AAE-4C73-B54F-8558597A4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7"/>
            <a:stretch/>
          </p:blipFill>
          <p:spPr>
            <a:xfrm flipH="1">
              <a:off x="8738043" y="4009723"/>
              <a:ext cx="2561643" cy="216080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</p:grpSp>
      <p:pic>
        <p:nvPicPr>
          <p:cNvPr id="35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071EB9F7-A5FC-4DE8-8695-8E838FCEE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683" b="79401" l="61563" r="8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63" t="60648" r="13158" b="23358"/>
          <a:stretch/>
        </p:blipFill>
        <p:spPr bwMode="auto">
          <a:xfrm>
            <a:off x="8187104" y="3353376"/>
            <a:ext cx="779647" cy="8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AE9C489C-413B-4534-9093-996DDF6DC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169" b="67606" l="20313" r="43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18" t="55286" r="61272" b="34471"/>
          <a:stretch/>
        </p:blipFill>
        <p:spPr bwMode="auto">
          <a:xfrm>
            <a:off x="7221402" y="3825768"/>
            <a:ext cx="614228" cy="785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3D459B-5D4D-48A9-9CEB-E0C2214E998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" t="10466" r="11610" b="15647"/>
          <a:stretch/>
        </p:blipFill>
        <p:spPr>
          <a:xfrm>
            <a:off x="7095122" y="2347112"/>
            <a:ext cx="873293" cy="7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7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710221-DDD3-4341-AEF6-93C4FA7E37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694" y="461874"/>
            <a:ext cx="11752634" cy="432738"/>
          </a:xfrm>
        </p:spPr>
        <p:txBody>
          <a:bodyPr/>
          <a:lstStyle/>
          <a:p>
            <a:r>
              <a:rPr lang="ko-KR" altLang="en-US" dirty="0"/>
              <a:t>모티브 게임 소개와 분석</a:t>
            </a:r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4DFD88-DCD1-42D3-8BED-3CF7D5A103AD}"/>
              </a:ext>
            </a:extLst>
          </p:cNvPr>
          <p:cNvSpPr/>
          <p:nvPr/>
        </p:nvSpPr>
        <p:spPr>
          <a:xfrm>
            <a:off x="226694" y="3842508"/>
            <a:ext cx="3831059" cy="8248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좁은 모바일 화면에서 빠르게 움직이는 작은 장애물들에 집중하기 때문에 </a:t>
            </a:r>
            <a:r>
              <a:rPr lang="ko-KR" altLang="en-US" sz="1200" b="1" dirty="0">
                <a:solidFill>
                  <a:schemeClr val="tx1"/>
                </a:solidFill>
              </a:rPr>
              <a:t>높은 피로도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7E5468-D8BF-43BE-9BD8-F45653AD1750}"/>
              </a:ext>
            </a:extLst>
          </p:cNvPr>
          <p:cNvSpPr/>
          <p:nvPr/>
        </p:nvSpPr>
        <p:spPr>
          <a:xfrm>
            <a:off x="212672" y="891967"/>
            <a:ext cx="11788760" cy="257288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BD74F-4C77-40EA-B4EE-D81C2C0B3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3" r="33395" b="29971"/>
          <a:stretch/>
        </p:blipFill>
        <p:spPr>
          <a:xfrm>
            <a:off x="8411185" y="2929249"/>
            <a:ext cx="2901592" cy="395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CB0B28-B0BE-4ABB-AE06-DC9A8A9C9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7" b="32399"/>
          <a:stretch/>
        </p:blipFill>
        <p:spPr>
          <a:xfrm>
            <a:off x="5509591" y="2929249"/>
            <a:ext cx="2901592" cy="395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ì ê·ì¸ê¸°ê²ì &amp;lt;ííì§ë¬ëì¦&amp;gt; ì¹êµ¬ ë¬´ì íì¶ê°ë°©ë²">
            <a:extLst>
              <a:ext uri="{FF2B5EF4-FFF2-40B4-BE49-F238E27FC236}">
                <a16:creationId xmlns:a16="http://schemas.microsoft.com/office/drawing/2014/main" id="{81DC1B92-B6FA-4C74-816F-C31C59992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2" r="745" b="2300"/>
          <a:stretch/>
        </p:blipFill>
        <p:spPr bwMode="auto">
          <a:xfrm>
            <a:off x="217068" y="905521"/>
            <a:ext cx="4534383" cy="157570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1CEE0BA-CF04-48FF-9ECB-DA095CB2DB45}"/>
              </a:ext>
            </a:extLst>
          </p:cNvPr>
          <p:cNvSpPr txBox="1">
            <a:spLocks/>
          </p:cNvSpPr>
          <p:nvPr/>
        </p:nvSpPr>
        <p:spPr>
          <a:xfrm>
            <a:off x="217068" y="2492139"/>
            <a:ext cx="11728989" cy="100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2013~2015</a:t>
            </a:r>
            <a:r>
              <a:rPr lang="ko-KR" altLang="en-US" sz="1200" dirty="0"/>
              <a:t>년 까지 서비스 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인디</a:t>
            </a:r>
            <a:r>
              <a:rPr lang="ko-KR" altLang="en-US" sz="1200" dirty="0"/>
              <a:t> 게임으로 출시 되었다가 </a:t>
            </a:r>
            <a:r>
              <a:rPr lang="en-US" altLang="ko-KR" sz="1200" dirty="0"/>
              <a:t> </a:t>
            </a:r>
            <a:r>
              <a:rPr lang="ko-KR" altLang="en-US" sz="1200" dirty="0"/>
              <a:t>게임성을 인정 받아  넥슨 → 카카오 퍼블리싱까지 이어졌음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EF6C5D-688A-4576-B66D-37A7D86FB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96956"/>
              </p:ext>
            </p:extLst>
          </p:nvPr>
        </p:nvGraphicFramePr>
        <p:xfrm>
          <a:off x="4761074" y="901592"/>
          <a:ext cx="7240358" cy="1598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029">
                  <a:extLst>
                    <a:ext uri="{9D8B030D-6E8A-4147-A177-3AD203B41FA5}">
                      <a16:colId xmlns:a16="http://schemas.microsoft.com/office/drawing/2014/main" val="610234250"/>
                    </a:ext>
                  </a:extLst>
                </a:gridCol>
                <a:gridCol w="5065329">
                  <a:extLst>
                    <a:ext uri="{9D8B030D-6E8A-4147-A177-3AD203B41FA5}">
                      <a16:colId xmlns:a16="http://schemas.microsoft.com/office/drawing/2014/main" val="2715259658"/>
                    </a:ext>
                  </a:extLst>
                </a:gridCol>
              </a:tblGrid>
              <a:tr h="3407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8431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 등의 그래픽 요소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특유의 개성 있는 </a:t>
                      </a:r>
                      <a:r>
                        <a:rPr lang="ko-KR" altLang="en-US" sz="1200" b="1" dirty="0" err="1">
                          <a:solidFill>
                            <a:srgbClr val="FF7C80"/>
                          </a:solidFill>
                        </a:rPr>
                        <a:t>그림체</a:t>
                      </a:r>
                      <a:r>
                        <a:rPr lang="en-US" altLang="ko-KR" sz="1200" b="1" dirty="0">
                          <a:solidFill>
                            <a:srgbClr val="FF7C80"/>
                          </a:solidFill>
                        </a:rPr>
                        <a:t>.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전반적인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유저층에게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어필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1535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신선한 방식의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공격의 간단한 조작과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빠른 속도로 긴장감에 대한 경험</a:t>
                      </a:r>
                      <a:endParaRPr lang="en-US" sz="1200" b="1" dirty="0">
                        <a:solidFill>
                          <a:srgbClr val="FF7C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09522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다양한 캐릭터와 무기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다양한 캐릭터와 무기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플레이가 개선되는 경험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354028"/>
                  </a:ext>
                </a:extLst>
              </a:tr>
              <a:tr h="3144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등수 경쟁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For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kakao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서비스로 친구 목록에서 </a:t>
                      </a:r>
                      <a:r>
                        <a:rPr lang="ko-KR" altLang="en-US" sz="1200" b="1" dirty="0">
                          <a:solidFill>
                            <a:srgbClr val="FF7C80"/>
                          </a:solidFill>
                        </a:rPr>
                        <a:t>등수 경쟁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가능 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661254"/>
                  </a:ext>
                </a:extLst>
              </a:tr>
            </a:tbl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5A0A1DD-4CE3-494E-A3AB-76B4C556B928}"/>
              </a:ext>
            </a:extLst>
          </p:cNvPr>
          <p:cNvSpPr txBox="1">
            <a:spLocks/>
          </p:cNvSpPr>
          <p:nvPr/>
        </p:nvSpPr>
        <p:spPr>
          <a:xfrm>
            <a:off x="226694" y="2887205"/>
            <a:ext cx="10595751" cy="54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현재까지도 인터넷 커뮤니티 등지에서 해당 게임을 원하는 유저가 있다</a:t>
            </a:r>
            <a:r>
              <a:rPr lang="en-US" altLang="ko-KR" sz="1200" dirty="0"/>
              <a:t>. </a:t>
            </a:r>
            <a:r>
              <a:rPr lang="ko-KR" altLang="en-US" sz="1200" dirty="0"/>
              <a:t>→</a:t>
            </a:r>
            <a:r>
              <a:rPr lang="en-US" altLang="ko-KR" sz="1200" dirty="0"/>
              <a:t>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C787ADB-B78E-4D6D-BA51-723C66E0C1AC}"/>
              </a:ext>
            </a:extLst>
          </p:cNvPr>
          <p:cNvSpPr txBox="1">
            <a:spLocks/>
          </p:cNvSpPr>
          <p:nvPr/>
        </p:nvSpPr>
        <p:spPr>
          <a:xfrm>
            <a:off x="226891" y="3824289"/>
            <a:ext cx="5574900" cy="850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>
              <a:solidFill>
                <a:srgbClr val="FF7C8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25B008-BA77-41AB-A939-836932BD37CD}"/>
              </a:ext>
            </a:extLst>
          </p:cNvPr>
          <p:cNvSpPr/>
          <p:nvPr/>
        </p:nvSpPr>
        <p:spPr>
          <a:xfrm rot="10800000" flipV="1">
            <a:off x="226894" y="3464559"/>
            <a:ext cx="3830859" cy="3771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러닝 장르와 모티브 게임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F846D9-7D24-4E4C-A972-91DE1CFAD740}"/>
              </a:ext>
            </a:extLst>
          </p:cNvPr>
          <p:cNvSpPr/>
          <p:nvPr/>
        </p:nvSpPr>
        <p:spPr>
          <a:xfrm rot="10800000" flipV="1">
            <a:off x="207443" y="895080"/>
            <a:ext cx="4544008" cy="3397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판타지 </a:t>
            </a:r>
            <a:r>
              <a:rPr lang="ko-KR" altLang="en-US" sz="1400" b="1" dirty="0" err="1">
                <a:solidFill>
                  <a:schemeClr val="tx1"/>
                </a:solidFill>
              </a:rPr>
              <a:t>러너즈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4DFD88-DCD1-42D3-8BED-3CF7D5A103AD}"/>
              </a:ext>
            </a:extLst>
          </p:cNvPr>
          <p:cNvSpPr/>
          <p:nvPr/>
        </p:nvSpPr>
        <p:spPr>
          <a:xfrm>
            <a:off x="226694" y="4667406"/>
            <a:ext cx="3831059" cy="8248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기존 게임의 </a:t>
            </a:r>
            <a:r>
              <a:rPr lang="ko-KR" altLang="en-US" sz="1200" dirty="0" err="1">
                <a:solidFill>
                  <a:schemeClr val="tx1"/>
                </a:solidFill>
              </a:rPr>
              <a:t>비주얼</a:t>
            </a:r>
            <a:r>
              <a:rPr lang="ko-KR" altLang="en-US" sz="1200" dirty="0">
                <a:solidFill>
                  <a:schemeClr val="tx1"/>
                </a:solidFill>
              </a:rPr>
              <a:t> 컨셉과 경험은 </a:t>
            </a:r>
            <a:r>
              <a:rPr lang="ko-KR" altLang="en-US" sz="1200" b="1" dirty="0">
                <a:solidFill>
                  <a:schemeClr val="tx1"/>
                </a:solidFill>
              </a:rPr>
              <a:t>캐주얼에 치중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다양한 연령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성별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</a:rPr>
              <a:t>폭 넓은 유저 층을 대상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25B008-BA77-41AB-A939-836932BD37CD}"/>
              </a:ext>
            </a:extLst>
          </p:cNvPr>
          <p:cNvSpPr/>
          <p:nvPr/>
        </p:nvSpPr>
        <p:spPr>
          <a:xfrm rot="10800000" flipV="1">
            <a:off x="4427454" y="3471831"/>
            <a:ext cx="2459225" cy="3771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방향성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4DFD88-DCD1-42D3-8BED-3CF7D5A103AD}"/>
              </a:ext>
            </a:extLst>
          </p:cNvPr>
          <p:cNvSpPr/>
          <p:nvPr/>
        </p:nvSpPr>
        <p:spPr>
          <a:xfrm>
            <a:off x="4427455" y="3851134"/>
            <a:ext cx="2459224" cy="8248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속도감을 낮추고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액션성에</a:t>
            </a:r>
            <a:r>
              <a:rPr lang="ko-KR" altLang="en-US" sz="1200" dirty="0">
                <a:solidFill>
                  <a:schemeClr val="tx1"/>
                </a:solidFill>
              </a:rPr>
              <a:t> 집중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4DFD88-DCD1-42D3-8BED-3CF7D5A103AD}"/>
              </a:ext>
            </a:extLst>
          </p:cNvPr>
          <p:cNvSpPr/>
          <p:nvPr/>
        </p:nvSpPr>
        <p:spPr>
          <a:xfrm>
            <a:off x="4427454" y="4675253"/>
            <a:ext cx="2459225" cy="8248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폭을 줄인 타겟 유저에 집중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25B008-BA77-41AB-A939-836932BD37CD}"/>
              </a:ext>
            </a:extLst>
          </p:cNvPr>
          <p:cNvSpPr/>
          <p:nvPr/>
        </p:nvSpPr>
        <p:spPr>
          <a:xfrm rot="10800000" flipV="1">
            <a:off x="7181569" y="3471831"/>
            <a:ext cx="4819863" cy="3771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적용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4DFD88-DCD1-42D3-8BED-3CF7D5A103AD}"/>
              </a:ext>
            </a:extLst>
          </p:cNvPr>
          <p:cNvSpPr/>
          <p:nvPr/>
        </p:nvSpPr>
        <p:spPr>
          <a:xfrm>
            <a:off x="7181570" y="3851134"/>
            <a:ext cx="4819861" cy="8248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속도감을 낮추고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액션성에</a:t>
            </a:r>
            <a:r>
              <a:rPr lang="ko-KR" altLang="en-US" sz="1200" dirty="0">
                <a:solidFill>
                  <a:schemeClr val="tx1"/>
                </a:solidFill>
              </a:rPr>
              <a:t> 집중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C4DFD88-DCD1-42D3-8BED-3CF7D5A103AD}"/>
              </a:ext>
            </a:extLst>
          </p:cNvPr>
          <p:cNvSpPr/>
          <p:nvPr/>
        </p:nvSpPr>
        <p:spPr>
          <a:xfrm>
            <a:off x="7181570" y="4675253"/>
            <a:ext cx="4819863" cy="8248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solidFill>
                  <a:schemeClr val="tx1"/>
                </a:solidFill>
              </a:rPr>
              <a:t>폭을 줄인 타겟 유저에 집중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724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1" y="6174277"/>
            <a:ext cx="12192000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3801688" y="326929"/>
            <a:ext cx="4231062" cy="2926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EF029A2-DC09-488D-B584-A3601F1DEC91}"/>
              </a:ext>
            </a:extLst>
          </p:cNvPr>
          <p:cNvSpPr/>
          <p:nvPr/>
        </p:nvSpPr>
        <p:spPr>
          <a:xfrm>
            <a:off x="3951908" y="389882"/>
            <a:ext cx="4011127" cy="162000"/>
          </a:xfrm>
          <a:prstGeom prst="roundRect">
            <a:avLst/>
          </a:prstGeom>
          <a:solidFill>
            <a:srgbClr val="FFB9B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D1DFF2-4A33-4166-A3CA-49921F04CD81}"/>
              </a:ext>
            </a:extLst>
          </p:cNvPr>
          <p:cNvGrpSpPr/>
          <p:nvPr/>
        </p:nvGrpSpPr>
        <p:grpSpPr>
          <a:xfrm>
            <a:off x="313266" y="1122657"/>
            <a:ext cx="680400" cy="679458"/>
            <a:chOff x="488950" y="1429595"/>
            <a:chExt cx="880612" cy="95291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4EFA01-C159-4717-9EE7-64EBF1CA14FA}"/>
                </a:ext>
              </a:extLst>
            </p:cNvPr>
            <p:cNvSpPr/>
            <p:nvPr/>
          </p:nvSpPr>
          <p:spPr>
            <a:xfrm>
              <a:off x="538478" y="1478445"/>
              <a:ext cx="776627" cy="846678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2301F55-C087-4DB6-BF72-C739C1D95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488950" y="1429595"/>
              <a:ext cx="880612" cy="9529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971317" y="1122657"/>
            <a:ext cx="1929364" cy="477370"/>
          </a:xfrm>
          <a:prstGeom prst="roundRect">
            <a:avLst/>
          </a:prstGeom>
          <a:solidFill>
            <a:srgbClr val="FF603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971317" y="1600026"/>
            <a:ext cx="1929364" cy="20208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패시브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7">
            <a:extLst>
              <a:ext uri="{FF2B5EF4-FFF2-40B4-BE49-F238E27FC236}">
                <a16:creationId xmlns:a16="http://schemas.microsoft.com/office/drawing/2014/main" id="{E330553A-0E8B-42D3-B547-664A2AE49CC9}"/>
              </a:ext>
            </a:extLst>
          </p:cNvPr>
          <p:cNvSpPr/>
          <p:nvPr/>
        </p:nvSpPr>
        <p:spPr>
          <a:xfrm>
            <a:off x="1008507" y="1157489"/>
            <a:ext cx="1831213" cy="41353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7891D5-78BC-44FF-9D32-D019C4EE1AEF}"/>
              </a:ext>
            </a:extLst>
          </p:cNvPr>
          <p:cNvGrpSpPr/>
          <p:nvPr/>
        </p:nvGrpSpPr>
        <p:grpSpPr>
          <a:xfrm>
            <a:off x="1076451" y="1210865"/>
            <a:ext cx="1679940" cy="311454"/>
            <a:chOff x="1076451" y="1290453"/>
            <a:chExt cx="1679940" cy="252185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981985CB-3C79-453F-8A96-F61ED0380DBC}"/>
                </a:ext>
              </a:extLst>
            </p:cNvPr>
            <p:cNvSpPr/>
            <p:nvPr/>
          </p:nvSpPr>
          <p:spPr>
            <a:xfrm>
              <a:off x="1076451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2F89613C-8578-4977-B955-EFAF84227C6C}"/>
                </a:ext>
              </a:extLst>
            </p:cNvPr>
            <p:cNvSpPr/>
            <p:nvPr/>
          </p:nvSpPr>
          <p:spPr>
            <a:xfrm>
              <a:off x="1406284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9ABE223F-D6F6-498F-B11F-CC32681F2F5B}"/>
                </a:ext>
              </a:extLst>
            </p:cNvPr>
            <p:cNvSpPr/>
            <p:nvPr/>
          </p:nvSpPr>
          <p:spPr>
            <a:xfrm>
              <a:off x="1736116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3D62650F-11F0-4462-8E36-596E54159340}"/>
                </a:ext>
              </a:extLst>
            </p:cNvPr>
            <p:cNvSpPr/>
            <p:nvPr/>
          </p:nvSpPr>
          <p:spPr>
            <a:xfrm>
              <a:off x="2065949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CBA5EF75-0532-4383-81D4-7A6A17AE4FED}"/>
                </a:ext>
              </a:extLst>
            </p:cNvPr>
            <p:cNvSpPr/>
            <p:nvPr/>
          </p:nvSpPr>
          <p:spPr>
            <a:xfrm>
              <a:off x="2395784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B272BC-076E-48A9-B4FF-2D59856EEB8D}"/>
              </a:ext>
            </a:extLst>
          </p:cNvPr>
          <p:cNvGrpSpPr/>
          <p:nvPr/>
        </p:nvGrpSpPr>
        <p:grpSpPr>
          <a:xfrm>
            <a:off x="10971215" y="137187"/>
            <a:ext cx="1124048" cy="1124048"/>
            <a:chOff x="10971215" y="137187"/>
            <a:chExt cx="1124048" cy="11240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215" y="137187"/>
              <a:ext cx="1124048" cy="112404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D11F8E-AF02-4EB4-A121-9FE97D2C4B3B}"/>
                </a:ext>
              </a:extLst>
            </p:cNvPr>
            <p:cNvSpPr/>
            <p:nvPr/>
          </p:nvSpPr>
          <p:spPr>
            <a:xfrm>
              <a:off x="113590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60ED6D-CB84-4DB3-94F9-10AA7171CABF}"/>
                </a:ext>
              </a:extLst>
            </p:cNvPr>
            <p:cNvSpPr/>
            <p:nvPr/>
          </p:nvSpPr>
          <p:spPr>
            <a:xfrm>
              <a:off x="116091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667F6B-D60F-41FF-ADF6-7417DF16EB49}"/>
              </a:ext>
            </a:extLst>
          </p:cNvPr>
          <p:cNvSpPr/>
          <p:nvPr/>
        </p:nvSpPr>
        <p:spPr>
          <a:xfrm>
            <a:off x="11072192" y="5129128"/>
            <a:ext cx="1023072" cy="1538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FF6BC5E6-6C33-4A4C-902A-57783D5B1D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11059346" y="5173613"/>
            <a:ext cx="1190961" cy="10046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37C2A8-CE3F-47DA-A7CB-947495C6C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93" y="-88787"/>
            <a:ext cx="1124048" cy="1124048"/>
          </a:xfrm>
          <a:prstGeom prst="rect">
            <a:avLst/>
          </a:prstGeom>
        </p:spPr>
      </p:pic>
      <p:pic>
        <p:nvPicPr>
          <p:cNvPr id="35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071EB9F7-A5FC-4DE8-8695-8E838FCEE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683" b="79401" l="61563" r="8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63" t="60648" r="13158" b="23358"/>
          <a:stretch/>
        </p:blipFill>
        <p:spPr bwMode="auto">
          <a:xfrm>
            <a:off x="5686096" y="4206317"/>
            <a:ext cx="1792733" cy="19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AE9C489C-413B-4534-9093-996DDF6DC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169" b="67606" l="20313" r="43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18" t="55286" r="61272" b="34471"/>
          <a:stretch/>
        </p:blipFill>
        <p:spPr bwMode="auto">
          <a:xfrm>
            <a:off x="8742193" y="2643137"/>
            <a:ext cx="898224" cy="11492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3D459B-5D4D-48A9-9CEB-E0C2214E998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" t="10466" r="11610" b="15647"/>
          <a:stretch/>
        </p:blipFill>
        <p:spPr>
          <a:xfrm>
            <a:off x="9379869" y="5388414"/>
            <a:ext cx="873293" cy="785863"/>
          </a:xfrm>
          <a:prstGeom prst="rect">
            <a:avLst/>
          </a:prstGeom>
        </p:spPr>
      </p:pic>
      <p:pic>
        <p:nvPicPr>
          <p:cNvPr id="2050" name="Picture 2" descr="查看《Baird Q版休闲类UI设计》原图，原图尺寸：828x1384">
            <a:extLst>
              <a:ext uri="{FF2B5EF4-FFF2-40B4-BE49-F238E27FC236}">
                <a16:creationId xmlns:a16="http://schemas.microsoft.com/office/drawing/2014/main" id="{04CBDE6D-EE2D-45A4-B26A-288C910CE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0361" b="46391" l="67908" r="98404">
                        <a14:backgroundMark x1="71809" y1="42251" x2="71809" y2="42251"/>
                        <a14:backgroundMark x1="95213" y1="43312" x2="95213" y2="43312"/>
                        <a14:backgroundMark x1="95922" y1="40977" x2="95922" y2="40977"/>
                        <a14:backgroundMark x1="73227" y1="41507" x2="73227" y2="41507"/>
                        <a14:backgroundMark x1="77305" y1="43524" x2="77305" y2="43524"/>
                        <a14:backgroundMark x1="78901" y1="44055" x2="78901" y2="44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26" t="30175" b="53067"/>
          <a:stretch/>
        </p:blipFill>
        <p:spPr bwMode="auto">
          <a:xfrm>
            <a:off x="7078030" y="2675060"/>
            <a:ext cx="1329025" cy="11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查看《Baird Q版休闲类UI设计》原图，原图尺寸：828x1384">
            <a:extLst>
              <a:ext uri="{FF2B5EF4-FFF2-40B4-BE49-F238E27FC236}">
                <a16:creationId xmlns:a16="http://schemas.microsoft.com/office/drawing/2014/main" id="{42CEC366-65CC-48C4-9CD7-DBBF3C875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0361" b="46391" l="67908" r="98404">
                        <a14:backgroundMark x1="71809" y1="42251" x2="71809" y2="42251"/>
                        <a14:backgroundMark x1="95213" y1="43312" x2="95213" y2="43312"/>
                        <a14:backgroundMark x1="95922" y1="40977" x2="95922" y2="40977"/>
                        <a14:backgroundMark x1="73227" y1="41507" x2="73227" y2="41507"/>
                        <a14:backgroundMark x1="77305" y1="43524" x2="77305" y2="43524"/>
                        <a14:backgroundMark x1="78901" y1="44055" x2="78901" y2="44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26" t="30175" b="53067"/>
          <a:stretch/>
        </p:blipFill>
        <p:spPr bwMode="auto">
          <a:xfrm>
            <a:off x="3330979" y="4850099"/>
            <a:ext cx="624796" cy="54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4F480D45-697C-4016-BFAB-B373D16B6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683" b="79401" l="61563" r="8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63" t="60648" r="13158" b="23358"/>
          <a:stretch/>
        </p:blipFill>
        <p:spPr bwMode="auto">
          <a:xfrm>
            <a:off x="6949460" y="4206317"/>
            <a:ext cx="1792733" cy="19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Jam Run for Tango is a musical endless running rhythm game for iPad, iPad mini, iPhone &amp; iPod touch.">
            <a:extLst>
              <a:ext uri="{FF2B5EF4-FFF2-40B4-BE49-F238E27FC236}">
                <a16:creationId xmlns:a16="http://schemas.microsoft.com/office/drawing/2014/main" id="{810CADE1-8556-457C-BF1E-41F45FBC0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683" b="79401" l="61563" r="8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63" t="60648" r="13158" b="23358"/>
          <a:stretch/>
        </p:blipFill>
        <p:spPr bwMode="auto">
          <a:xfrm>
            <a:off x="6395504" y="2434131"/>
            <a:ext cx="1792733" cy="19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668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5D0B69E-773C-486D-80A2-8A312024A5E9}"/>
              </a:ext>
            </a:extLst>
          </p:cNvPr>
          <p:cNvGrpSpPr/>
          <p:nvPr/>
        </p:nvGrpSpPr>
        <p:grpSpPr>
          <a:xfrm>
            <a:off x="1" y="-88787"/>
            <a:ext cx="12250306" cy="6942522"/>
            <a:chOff x="1" y="-88787"/>
            <a:chExt cx="12250306" cy="69425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/>
            </p:cNvSpPr>
            <p:nvPr/>
          </p:nvSpPr>
          <p:spPr>
            <a:xfrm>
              <a:off x="1" y="6174277"/>
              <a:ext cx="12192000" cy="679458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11472" y="155114"/>
              <a:ext cx="3030687" cy="919794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2000" dirty="0">
                  <a:solidFill>
                    <a:sysClr val="windowText" lastClr="000000"/>
                  </a:solidFill>
                </a:rPr>
                <a:t>거리 </a:t>
              </a:r>
              <a:r>
                <a:rPr lang="en-US" altLang="ko-KR" sz="2000" dirty="0">
                  <a:solidFill>
                    <a:sysClr val="windowText" lastClr="000000"/>
                  </a:solidFill>
                </a:rPr>
                <a:t>123456m/99999m</a:t>
              </a:r>
            </a:p>
            <a:p>
              <a:r>
                <a:rPr lang="ko-KR" altLang="en-US" sz="1600" dirty="0">
                  <a:solidFill>
                    <a:sysClr val="windowText" lastClr="000000"/>
                  </a:solidFill>
                </a:rPr>
                <a:t>점수 </a:t>
              </a:r>
              <a:r>
                <a:rPr lang="en-US" altLang="ko-KR" sz="1600" dirty="0">
                  <a:solidFill>
                    <a:sysClr val="windowText" lastClr="000000"/>
                  </a:solidFill>
                </a:rPr>
                <a:t>1234567K</a:t>
              </a:r>
              <a:r>
                <a:rPr lang="ko-KR" altLang="en-US" sz="2000" dirty="0">
                  <a:solidFill>
                    <a:sysClr val="windowText" lastClr="000000"/>
                  </a:solidFill>
                </a:rPr>
                <a:t> </a:t>
              </a:r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3801688" y="326929"/>
              <a:ext cx="4231062" cy="292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EF029A2-DC09-488D-B584-A3601F1DEC91}"/>
                </a:ext>
              </a:extLst>
            </p:cNvPr>
            <p:cNvSpPr/>
            <p:nvPr/>
          </p:nvSpPr>
          <p:spPr>
            <a:xfrm>
              <a:off x="3951908" y="389882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D1DFF2-4A33-4166-A3CA-49921F04CD81}"/>
                </a:ext>
              </a:extLst>
            </p:cNvPr>
            <p:cNvGrpSpPr/>
            <p:nvPr/>
          </p:nvGrpSpPr>
          <p:grpSpPr>
            <a:xfrm>
              <a:off x="313266" y="1122657"/>
              <a:ext cx="680400" cy="679458"/>
              <a:chOff x="488950" y="1429595"/>
              <a:chExt cx="880612" cy="95291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94EFA01-C159-4717-9EE7-64EBF1CA14FA}"/>
                  </a:ext>
                </a:extLst>
              </p:cNvPr>
              <p:cNvSpPr/>
              <p:nvPr/>
            </p:nvSpPr>
            <p:spPr>
              <a:xfrm>
                <a:off x="538478" y="1478445"/>
                <a:ext cx="776627" cy="84667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72301F55-C087-4DB6-BF72-C739C1D95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9" t="68925" r="19689" b="19321"/>
              <a:stretch/>
            </p:blipFill>
            <p:spPr>
              <a:xfrm>
                <a:off x="488950" y="1429595"/>
                <a:ext cx="880612" cy="95291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122657"/>
              <a:ext cx="1929364" cy="477370"/>
            </a:xfrm>
            <a:prstGeom prst="roundRect">
              <a:avLst/>
            </a:prstGeom>
            <a:solidFill>
              <a:srgbClr val="FF603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971317" y="1600026"/>
              <a:ext cx="1929364" cy="20208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패시브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17">
              <a:extLst>
                <a:ext uri="{FF2B5EF4-FFF2-40B4-BE49-F238E27FC236}">
                  <a16:creationId xmlns:a16="http://schemas.microsoft.com/office/drawing/2014/main" id="{E330553A-0E8B-42D3-B547-664A2AE49CC9}"/>
                </a:ext>
              </a:extLst>
            </p:cNvPr>
            <p:cNvSpPr/>
            <p:nvPr/>
          </p:nvSpPr>
          <p:spPr>
            <a:xfrm>
              <a:off x="1008507" y="1157489"/>
              <a:ext cx="1831213" cy="4135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7891D5-78BC-44FF-9D32-D019C4EE1AEF}"/>
                </a:ext>
              </a:extLst>
            </p:cNvPr>
            <p:cNvGrpSpPr/>
            <p:nvPr/>
          </p:nvGrpSpPr>
          <p:grpSpPr>
            <a:xfrm>
              <a:off x="1076451" y="1210865"/>
              <a:ext cx="1679940" cy="311454"/>
              <a:chOff x="1076451" y="1290453"/>
              <a:chExt cx="1679940" cy="252185"/>
            </a:xfrm>
          </p:grpSpPr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981985CB-3C79-453F-8A96-F61ED0380DBC}"/>
                  </a:ext>
                </a:extLst>
              </p:cNvPr>
              <p:cNvSpPr/>
              <p:nvPr/>
            </p:nvSpPr>
            <p:spPr>
              <a:xfrm>
                <a:off x="1076451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2F89613C-8578-4977-B955-EFAF84227C6C}"/>
                  </a:ext>
                </a:extLst>
              </p:cNvPr>
              <p:cNvSpPr/>
              <p:nvPr/>
            </p:nvSpPr>
            <p:spPr>
              <a:xfrm>
                <a:off x="14062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9ABE223F-D6F6-498F-B11F-CC32681F2F5B}"/>
                  </a:ext>
                </a:extLst>
              </p:cNvPr>
              <p:cNvSpPr/>
              <p:nvPr/>
            </p:nvSpPr>
            <p:spPr>
              <a:xfrm>
                <a:off x="1736116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평행 사변형 42">
                <a:extLst>
                  <a:ext uri="{FF2B5EF4-FFF2-40B4-BE49-F238E27FC236}">
                    <a16:creationId xmlns:a16="http://schemas.microsoft.com/office/drawing/2014/main" id="{3D62650F-11F0-4462-8E36-596E54159340}"/>
                  </a:ext>
                </a:extLst>
              </p:cNvPr>
              <p:cNvSpPr/>
              <p:nvPr/>
            </p:nvSpPr>
            <p:spPr>
              <a:xfrm>
                <a:off x="2065949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CBA5EF75-0532-4383-81D4-7A6A17AE4FED}"/>
                  </a:ext>
                </a:extLst>
              </p:cNvPr>
              <p:cNvSpPr/>
              <p:nvPr/>
            </p:nvSpPr>
            <p:spPr>
              <a:xfrm>
                <a:off x="2395784" y="1290453"/>
                <a:ext cx="360607" cy="252185"/>
              </a:xfrm>
              <a:prstGeom prst="parallelogram">
                <a:avLst/>
              </a:prstGeom>
              <a:solidFill>
                <a:srgbClr val="FF7C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FB272BC-076E-48A9-B4FF-2D59856EEB8D}"/>
                </a:ext>
              </a:extLst>
            </p:cNvPr>
            <p:cNvGrpSpPr/>
            <p:nvPr/>
          </p:nvGrpSpPr>
          <p:grpSpPr>
            <a:xfrm>
              <a:off x="10971215" y="137187"/>
              <a:ext cx="1124048" cy="1124048"/>
              <a:chOff x="10971215" y="137187"/>
              <a:chExt cx="1124048" cy="112404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35452B7-9D83-41CC-9B16-7214383A9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71215" y="137187"/>
                <a:ext cx="1124048" cy="1124048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ED11F8E-AF02-4EB4-A121-9FE97D2C4B3B}"/>
                  </a:ext>
                </a:extLst>
              </p:cNvPr>
              <p:cNvSpPr/>
              <p:nvPr/>
            </p:nvSpPr>
            <p:spPr>
              <a:xfrm>
                <a:off x="11359040" y="444500"/>
                <a:ext cx="108348" cy="5059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60ED6D-CB84-4DB3-94F9-10AA7171CABF}"/>
                  </a:ext>
                </a:extLst>
              </p:cNvPr>
              <p:cNvSpPr/>
              <p:nvPr/>
            </p:nvSpPr>
            <p:spPr>
              <a:xfrm>
                <a:off x="11609140" y="444500"/>
                <a:ext cx="108348" cy="5059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2D54221-126B-4A18-933E-C642F780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484" y="4096821"/>
              <a:ext cx="1329025" cy="2123384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1667F6B-D60F-41FF-ADF6-7417DF16EB49}"/>
                </a:ext>
              </a:extLst>
            </p:cNvPr>
            <p:cNvSpPr/>
            <p:nvPr/>
          </p:nvSpPr>
          <p:spPr>
            <a:xfrm>
              <a:off x="11072192" y="5129128"/>
              <a:ext cx="1023072" cy="15384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FF6BC5E6-6C33-4A4C-902A-57783D5B1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7"/>
            <a:stretch/>
          </p:blipFill>
          <p:spPr>
            <a:xfrm flipH="1">
              <a:off x="11059346" y="5173613"/>
              <a:ext cx="1190961" cy="10046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37C2A8-CE3F-47DA-A7CB-947495C6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693" y="-88787"/>
              <a:ext cx="1124048" cy="1124048"/>
            </a:xfrm>
            <a:prstGeom prst="rect">
              <a:avLst/>
            </a:prstGeom>
          </p:spPr>
        </p:pic>
        <p:pic>
          <p:nvPicPr>
            <p:cNvPr id="35" name="Picture 2" descr="Jam Run for Tango is a musical endless running rhythm game for iPad, iPad mini, iPhone &amp; iPod touch.">
              <a:extLst>
                <a:ext uri="{FF2B5EF4-FFF2-40B4-BE49-F238E27FC236}">
                  <a16:creationId xmlns:a16="http://schemas.microsoft.com/office/drawing/2014/main" id="{071EB9F7-A5FC-4DE8-8695-8E838FCEE1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9683" b="79401" l="61563" r="89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63" t="60648" r="13158" b="23358"/>
            <a:stretch/>
          </p:blipFill>
          <p:spPr bwMode="auto">
            <a:xfrm>
              <a:off x="4924522" y="4375141"/>
              <a:ext cx="1609226" cy="178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Jam Run for Tango is a musical endless running rhythm game for iPad, iPad mini, iPhone &amp; iPod touch.">
              <a:extLst>
                <a:ext uri="{FF2B5EF4-FFF2-40B4-BE49-F238E27FC236}">
                  <a16:creationId xmlns:a16="http://schemas.microsoft.com/office/drawing/2014/main" id="{AE9C489C-413B-4534-9093-996DDF6DC2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3169" b="67606" l="20313" r="431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18" t="55286" r="61272" b="34471"/>
            <a:stretch/>
          </p:blipFill>
          <p:spPr bwMode="auto">
            <a:xfrm>
              <a:off x="8124573" y="5025060"/>
              <a:ext cx="898224" cy="114921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C3D459B-5D4D-48A9-9CEB-E0C2214E9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4" t="10466" r="11610" b="15647"/>
            <a:stretch/>
          </p:blipFill>
          <p:spPr>
            <a:xfrm>
              <a:off x="9379869" y="5282974"/>
              <a:ext cx="990464" cy="891303"/>
            </a:xfrm>
            <a:prstGeom prst="rect">
              <a:avLst/>
            </a:prstGeom>
          </p:spPr>
        </p:pic>
        <p:pic>
          <p:nvPicPr>
            <p:cNvPr id="45" name="Picture 2" descr="查看《Baird Q版休闲类UI设计》原图，原图尺寸：828x1384">
              <a:extLst>
                <a:ext uri="{FF2B5EF4-FFF2-40B4-BE49-F238E27FC236}">
                  <a16:creationId xmlns:a16="http://schemas.microsoft.com/office/drawing/2014/main" id="{42CEC366-65CC-48C4-9CD7-DBBF3C875E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0361" b="46391" l="67908" r="98404">
                          <a14:backgroundMark x1="71809" y1="42251" x2="71809" y2="42251"/>
                          <a14:backgroundMark x1="95213" y1="43312" x2="95213" y2="43312"/>
                          <a14:backgroundMark x1="95922" y1="40977" x2="95922" y2="40977"/>
                          <a14:backgroundMark x1="73227" y1="41507" x2="73227" y2="41507"/>
                          <a14:backgroundMark x1="77305" y1="43524" x2="77305" y2="43524"/>
                          <a14:backgroundMark x1="78901" y1="44055" x2="78901" y2="440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26" t="30175" b="53067"/>
            <a:stretch/>
          </p:blipFill>
          <p:spPr bwMode="auto">
            <a:xfrm>
              <a:off x="5280023" y="3404004"/>
              <a:ext cx="898223" cy="776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11E2076-C085-4F22-85A2-06B55ACFD452}"/>
                </a:ext>
              </a:extLst>
            </p:cNvPr>
            <p:cNvSpPr/>
            <p:nvPr/>
          </p:nvSpPr>
          <p:spPr>
            <a:xfrm>
              <a:off x="9373778" y="5134343"/>
              <a:ext cx="1023072" cy="15384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009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/>
          </p:cNvSpPr>
          <p:nvPr/>
        </p:nvSpPr>
        <p:spPr>
          <a:xfrm>
            <a:off x="1" y="6174277"/>
            <a:ext cx="12192000" cy="679458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11472" y="155114"/>
            <a:ext cx="3030687" cy="919794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ysClr val="windowText" lastClr="000000"/>
                </a:solidFill>
              </a:rPr>
              <a:t>거리 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123456m/99999m</a:t>
            </a:r>
          </a:p>
          <a:p>
            <a:r>
              <a:rPr lang="ko-KR" altLang="en-US" sz="1600" dirty="0">
                <a:solidFill>
                  <a:sysClr val="windowText" lastClr="000000"/>
                </a:solidFill>
              </a:rPr>
              <a:t>점수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1234567K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3801688" y="326929"/>
            <a:ext cx="4231062" cy="2926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EF029A2-DC09-488D-B584-A3601F1DEC91}"/>
              </a:ext>
            </a:extLst>
          </p:cNvPr>
          <p:cNvSpPr/>
          <p:nvPr/>
        </p:nvSpPr>
        <p:spPr>
          <a:xfrm>
            <a:off x="3951908" y="389882"/>
            <a:ext cx="4011127" cy="162000"/>
          </a:xfrm>
          <a:prstGeom prst="roundRect">
            <a:avLst/>
          </a:prstGeom>
          <a:solidFill>
            <a:srgbClr val="FFB9B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0D1DFF2-4A33-4166-A3CA-49921F04CD81}"/>
              </a:ext>
            </a:extLst>
          </p:cNvPr>
          <p:cNvGrpSpPr/>
          <p:nvPr/>
        </p:nvGrpSpPr>
        <p:grpSpPr>
          <a:xfrm>
            <a:off x="313266" y="1122657"/>
            <a:ext cx="680400" cy="679458"/>
            <a:chOff x="488950" y="1429595"/>
            <a:chExt cx="880612" cy="95291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4EFA01-C159-4717-9EE7-64EBF1CA14FA}"/>
                </a:ext>
              </a:extLst>
            </p:cNvPr>
            <p:cNvSpPr/>
            <p:nvPr/>
          </p:nvSpPr>
          <p:spPr>
            <a:xfrm>
              <a:off x="538478" y="1478445"/>
              <a:ext cx="776627" cy="846678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2301F55-C087-4DB6-BF72-C739C1D95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488950" y="1429595"/>
              <a:ext cx="880612" cy="9529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971317" y="1122657"/>
            <a:ext cx="1929364" cy="477370"/>
          </a:xfrm>
          <a:prstGeom prst="roundRect">
            <a:avLst/>
          </a:prstGeom>
          <a:solidFill>
            <a:srgbClr val="FF603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971317" y="1600026"/>
            <a:ext cx="1929364" cy="20208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패시브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17">
            <a:extLst>
              <a:ext uri="{FF2B5EF4-FFF2-40B4-BE49-F238E27FC236}">
                <a16:creationId xmlns:a16="http://schemas.microsoft.com/office/drawing/2014/main" id="{E330553A-0E8B-42D3-B547-664A2AE49CC9}"/>
              </a:ext>
            </a:extLst>
          </p:cNvPr>
          <p:cNvSpPr/>
          <p:nvPr/>
        </p:nvSpPr>
        <p:spPr>
          <a:xfrm>
            <a:off x="1008507" y="1157489"/>
            <a:ext cx="1831213" cy="41353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57891D5-78BC-44FF-9D32-D019C4EE1AEF}"/>
              </a:ext>
            </a:extLst>
          </p:cNvPr>
          <p:cNvGrpSpPr/>
          <p:nvPr/>
        </p:nvGrpSpPr>
        <p:grpSpPr>
          <a:xfrm>
            <a:off x="1076451" y="1210865"/>
            <a:ext cx="1679940" cy="311454"/>
            <a:chOff x="1076451" y="1290453"/>
            <a:chExt cx="1679940" cy="252185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981985CB-3C79-453F-8A96-F61ED0380DBC}"/>
                </a:ext>
              </a:extLst>
            </p:cNvPr>
            <p:cNvSpPr/>
            <p:nvPr/>
          </p:nvSpPr>
          <p:spPr>
            <a:xfrm>
              <a:off x="1076451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평행 사변형 40">
              <a:extLst>
                <a:ext uri="{FF2B5EF4-FFF2-40B4-BE49-F238E27FC236}">
                  <a16:creationId xmlns:a16="http://schemas.microsoft.com/office/drawing/2014/main" id="{2F89613C-8578-4977-B955-EFAF84227C6C}"/>
                </a:ext>
              </a:extLst>
            </p:cNvPr>
            <p:cNvSpPr/>
            <p:nvPr/>
          </p:nvSpPr>
          <p:spPr>
            <a:xfrm>
              <a:off x="1406284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평행 사변형 41">
              <a:extLst>
                <a:ext uri="{FF2B5EF4-FFF2-40B4-BE49-F238E27FC236}">
                  <a16:creationId xmlns:a16="http://schemas.microsoft.com/office/drawing/2014/main" id="{9ABE223F-D6F6-498F-B11F-CC32681F2F5B}"/>
                </a:ext>
              </a:extLst>
            </p:cNvPr>
            <p:cNvSpPr/>
            <p:nvPr/>
          </p:nvSpPr>
          <p:spPr>
            <a:xfrm>
              <a:off x="1736116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3D62650F-11F0-4462-8E36-596E54159340}"/>
                </a:ext>
              </a:extLst>
            </p:cNvPr>
            <p:cNvSpPr/>
            <p:nvPr/>
          </p:nvSpPr>
          <p:spPr>
            <a:xfrm>
              <a:off x="2065949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평행 사변형 45">
              <a:extLst>
                <a:ext uri="{FF2B5EF4-FFF2-40B4-BE49-F238E27FC236}">
                  <a16:creationId xmlns:a16="http://schemas.microsoft.com/office/drawing/2014/main" id="{CBA5EF75-0532-4383-81D4-7A6A17AE4FED}"/>
                </a:ext>
              </a:extLst>
            </p:cNvPr>
            <p:cNvSpPr/>
            <p:nvPr/>
          </p:nvSpPr>
          <p:spPr>
            <a:xfrm>
              <a:off x="2395784" y="1290453"/>
              <a:ext cx="360607" cy="252185"/>
            </a:xfrm>
            <a:prstGeom prst="parallelogram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B272BC-076E-48A9-B4FF-2D59856EEB8D}"/>
              </a:ext>
            </a:extLst>
          </p:cNvPr>
          <p:cNvGrpSpPr/>
          <p:nvPr/>
        </p:nvGrpSpPr>
        <p:grpSpPr>
          <a:xfrm>
            <a:off x="10971215" y="137187"/>
            <a:ext cx="1124048" cy="1124048"/>
            <a:chOff x="10971215" y="137187"/>
            <a:chExt cx="1124048" cy="11240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5452B7-9D83-41CC-9B16-7214383A9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215" y="137187"/>
              <a:ext cx="1124048" cy="1124048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D11F8E-AF02-4EB4-A121-9FE97D2C4B3B}"/>
                </a:ext>
              </a:extLst>
            </p:cNvPr>
            <p:cNvSpPr/>
            <p:nvPr/>
          </p:nvSpPr>
          <p:spPr>
            <a:xfrm>
              <a:off x="113590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60ED6D-CB84-4DB3-94F9-10AA7171CABF}"/>
                </a:ext>
              </a:extLst>
            </p:cNvPr>
            <p:cNvSpPr/>
            <p:nvPr/>
          </p:nvSpPr>
          <p:spPr>
            <a:xfrm>
              <a:off x="11609140" y="444500"/>
              <a:ext cx="108348" cy="505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2D54221-126B-4A18-933E-C642F78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4" y="4096821"/>
            <a:ext cx="1329025" cy="2123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37C2A8-CE3F-47DA-A7CB-947495C6C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93" y="-88787"/>
            <a:ext cx="1124048" cy="11240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EEF059D-A3D6-40A5-8067-5D74CC1465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1" t="40482" r="14712" b="28674"/>
          <a:stretch/>
        </p:blipFill>
        <p:spPr>
          <a:xfrm>
            <a:off x="10443167" y="4581744"/>
            <a:ext cx="1554697" cy="160394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2975D75-8233-4357-BDAD-00F8CF9FC8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55881" r="40388" b="28674"/>
          <a:stretch/>
        </p:blipFill>
        <p:spPr>
          <a:xfrm>
            <a:off x="8417192" y="5350398"/>
            <a:ext cx="2766511" cy="80317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DF243C6-B974-4AAB-8484-6BFDF85EF1C2}"/>
              </a:ext>
            </a:extLst>
          </p:cNvPr>
          <p:cNvGrpSpPr/>
          <p:nvPr/>
        </p:nvGrpSpPr>
        <p:grpSpPr>
          <a:xfrm>
            <a:off x="8840369" y="3789713"/>
            <a:ext cx="1410594" cy="1603940"/>
            <a:chOff x="7390398" y="2842306"/>
            <a:chExt cx="1410594" cy="160394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D0A0A4D-D08F-44ED-8202-26328A15E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632" b="16255"/>
            <a:stretch/>
          </p:blipFill>
          <p:spPr>
            <a:xfrm flipH="1">
              <a:off x="7390398" y="3429000"/>
              <a:ext cx="1410594" cy="1017246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285A929-388A-4FB2-BE98-8AB0DAA87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97" b="16255"/>
            <a:stretch/>
          </p:blipFill>
          <p:spPr>
            <a:xfrm flipH="1">
              <a:off x="7394859" y="2842306"/>
              <a:ext cx="1081967" cy="160394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17EDA43-72AE-4924-A2CF-F4B7616CB1E6}"/>
              </a:ext>
            </a:extLst>
          </p:cNvPr>
          <p:cNvGrpSpPr/>
          <p:nvPr/>
        </p:nvGrpSpPr>
        <p:grpSpPr>
          <a:xfrm>
            <a:off x="7218993" y="1306643"/>
            <a:ext cx="4973007" cy="1292669"/>
            <a:chOff x="5668703" y="428573"/>
            <a:chExt cx="4973007" cy="1292669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D3043D3-6344-4D78-A0E7-D92E35D5D784}"/>
                </a:ext>
              </a:extLst>
            </p:cNvPr>
            <p:cNvSpPr/>
            <p:nvPr/>
          </p:nvSpPr>
          <p:spPr>
            <a:xfrm>
              <a:off x="5694856" y="1174226"/>
              <a:ext cx="4279117" cy="47737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A15AB4FE-8AC3-4516-BB18-05448978DBFC}"/>
                </a:ext>
              </a:extLst>
            </p:cNvPr>
            <p:cNvSpPr/>
            <p:nvPr/>
          </p:nvSpPr>
          <p:spPr>
            <a:xfrm>
              <a:off x="5893131" y="1237180"/>
              <a:ext cx="4011127" cy="162000"/>
            </a:xfrm>
            <a:prstGeom prst="roundRect">
              <a:avLst/>
            </a:prstGeom>
            <a:solidFill>
              <a:srgbClr val="FFB9B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100%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BF043C7-3914-4CC6-87BF-63F431D193FA}"/>
                </a:ext>
              </a:extLst>
            </p:cNvPr>
            <p:cNvSpPr/>
            <p:nvPr/>
          </p:nvSpPr>
          <p:spPr>
            <a:xfrm>
              <a:off x="6718434" y="1391006"/>
              <a:ext cx="3185824" cy="20902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그로기 게이지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DE801AB-C5AF-4014-91AA-08E1A986E508}"/>
                </a:ext>
              </a:extLst>
            </p:cNvPr>
            <p:cNvGrpSpPr/>
            <p:nvPr/>
          </p:nvGrpSpPr>
          <p:grpSpPr>
            <a:xfrm>
              <a:off x="9198060" y="428573"/>
              <a:ext cx="1443650" cy="1292669"/>
              <a:chOff x="9405064" y="855433"/>
              <a:chExt cx="1443650" cy="1292669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9BE29B6-6001-4448-AF65-66BFFA8D443E}"/>
                  </a:ext>
                </a:extLst>
              </p:cNvPr>
              <p:cNvSpPr/>
              <p:nvPr/>
            </p:nvSpPr>
            <p:spPr>
              <a:xfrm>
                <a:off x="9405064" y="855433"/>
                <a:ext cx="1443650" cy="1292669"/>
              </a:xfrm>
              <a:prstGeom prst="ellipse">
                <a:avLst/>
              </a:prstGeom>
              <a:solidFill>
                <a:srgbClr val="FFB9B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1ED063A4-E9E2-43E8-9054-EA9EF6826B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48" t="18605" b="35882"/>
              <a:stretch/>
            </p:blipFill>
            <p:spPr>
              <a:xfrm flipH="1">
                <a:off x="9422835" y="871360"/>
                <a:ext cx="1407393" cy="1247048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98C3A04-730A-44FB-A025-ED20D6FFDAF4}"/>
                </a:ext>
              </a:extLst>
            </p:cNvPr>
            <p:cNvSpPr/>
            <p:nvPr/>
          </p:nvSpPr>
          <p:spPr>
            <a:xfrm>
              <a:off x="5668703" y="704424"/>
              <a:ext cx="3510872" cy="437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BOSS_NAME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2009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0" y="12817"/>
            <a:ext cx="12192000" cy="27362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사다리꼴 77">
            <a:extLst>
              <a:ext uri="{FF2B5EF4-FFF2-40B4-BE49-F238E27FC236}">
                <a16:creationId xmlns:a16="http://schemas.microsoft.com/office/drawing/2014/main" id="{8FB3F25A-333F-4869-A40D-CD276E3D82D0}"/>
              </a:ext>
            </a:extLst>
          </p:cNvPr>
          <p:cNvSpPr/>
          <p:nvPr/>
        </p:nvSpPr>
        <p:spPr>
          <a:xfrm rot="5400000">
            <a:off x="4143316" y="-3263608"/>
            <a:ext cx="3913141" cy="12153177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4127936" y="-3259257"/>
            <a:ext cx="3913141" cy="12214990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사다리꼴 79">
            <a:extLst>
              <a:ext uri="{FF2B5EF4-FFF2-40B4-BE49-F238E27FC236}">
                <a16:creationId xmlns:a16="http://schemas.microsoft.com/office/drawing/2014/main" id="{411286A0-4CFC-464E-AF0B-DAE060C7F8AD}"/>
              </a:ext>
            </a:extLst>
          </p:cNvPr>
          <p:cNvSpPr/>
          <p:nvPr/>
        </p:nvSpPr>
        <p:spPr>
          <a:xfrm rot="5400000">
            <a:off x="4882516" y="-2876131"/>
            <a:ext cx="2526001" cy="11532823"/>
          </a:xfrm>
          <a:prstGeom prst="trapezoid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4FC904-48D6-4A98-AD79-508F2C60909C}"/>
              </a:ext>
            </a:extLst>
          </p:cNvPr>
          <p:cNvSpPr/>
          <p:nvPr/>
        </p:nvSpPr>
        <p:spPr>
          <a:xfrm flipV="1">
            <a:off x="1" y="4784753"/>
            <a:ext cx="12191999" cy="1273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부분 원형 8">
            <a:extLst>
              <a:ext uri="{FF2B5EF4-FFF2-40B4-BE49-F238E27FC236}">
                <a16:creationId xmlns:a16="http://schemas.microsoft.com/office/drawing/2014/main" id="{5F0275FD-F5A8-4052-97DE-CB241255DF6D}"/>
              </a:ext>
            </a:extLst>
          </p:cNvPr>
          <p:cNvSpPr>
            <a:spLocks noChangeAspect="1"/>
          </p:cNvSpPr>
          <p:nvPr/>
        </p:nvSpPr>
        <p:spPr>
          <a:xfrm>
            <a:off x="4433418" y="4379092"/>
            <a:ext cx="3325164" cy="3321460"/>
          </a:xfrm>
          <a:prstGeom prst="pie">
            <a:avLst>
              <a:gd name="adj1" fmla="val 10726503"/>
              <a:gd name="adj2" fmla="val 30441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D78BEA-BBCE-41F7-8A42-C24815A4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37" y="2517007"/>
            <a:ext cx="1189325" cy="1900185"/>
          </a:xfrm>
          <a:prstGeom prst="rect">
            <a:avLst/>
          </a:prstGeom>
        </p:spPr>
      </p:pic>
      <p:sp>
        <p:nvSpPr>
          <p:cNvPr id="10" name="부분 원형 9">
            <a:extLst>
              <a:ext uri="{FF2B5EF4-FFF2-40B4-BE49-F238E27FC236}">
                <a16:creationId xmlns:a16="http://schemas.microsoft.com/office/drawing/2014/main" id="{523128BE-149E-4E71-8454-8CB83FA83325}"/>
              </a:ext>
            </a:extLst>
          </p:cNvPr>
          <p:cNvSpPr>
            <a:spLocks noChangeAspect="1"/>
          </p:cNvSpPr>
          <p:nvPr/>
        </p:nvSpPr>
        <p:spPr>
          <a:xfrm>
            <a:off x="4788458" y="4733737"/>
            <a:ext cx="2615082" cy="2612169"/>
          </a:xfrm>
          <a:prstGeom prst="pie">
            <a:avLst>
              <a:gd name="adj1" fmla="val 10717120"/>
              <a:gd name="adj2" fmla="val 8539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331CF1-C013-4D7E-BA37-451C3C99B116}"/>
              </a:ext>
            </a:extLst>
          </p:cNvPr>
          <p:cNvGrpSpPr/>
          <p:nvPr/>
        </p:nvGrpSpPr>
        <p:grpSpPr>
          <a:xfrm>
            <a:off x="4940578" y="4885687"/>
            <a:ext cx="2311122" cy="2308719"/>
            <a:chOff x="4940578" y="4885687"/>
            <a:chExt cx="2311122" cy="2308719"/>
          </a:xfrm>
          <a:solidFill>
            <a:schemeClr val="accent5"/>
          </a:solidFill>
        </p:grpSpPr>
        <p:sp>
          <p:nvSpPr>
            <p:cNvPr id="11" name="부분 원형 10">
              <a:extLst>
                <a:ext uri="{FF2B5EF4-FFF2-40B4-BE49-F238E27FC236}">
                  <a16:creationId xmlns:a16="http://schemas.microsoft.com/office/drawing/2014/main" id="{F6F68195-E464-40E5-8056-7486591CE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1048142"/>
                <a:gd name="adj2" fmla="val 1236313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부분 원형 11">
              <a:extLst>
                <a:ext uri="{FF2B5EF4-FFF2-40B4-BE49-F238E27FC236}">
                  <a16:creationId xmlns:a16="http://schemas.microsoft.com/office/drawing/2014/main" id="{7B715DDD-2966-484A-9406-4D2E6A8E4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2837590"/>
                <a:gd name="adj2" fmla="val 143229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부분 원형 12">
              <a:extLst>
                <a:ext uri="{FF2B5EF4-FFF2-40B4-BE49-F238E27FC236}">
                  <a16:creationId xmlns:a16="http://schemas.microsoft.com/office/drawing/2014/main" id="{6DF8C80F-25A8-4952-A536-E0E0677227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4632385"/>
                <a:gd name="adj2" fmla="val 1607115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부분 원형 13">
              <a:extLst>
                <a:ext uri="{FF2B5EF4-FFF2-40B4-BE49-F238E27FC236}">
                  <a16:creationId xmlns:a16="http://schemas.microsoft.com/office/drawing/2014/main" id="{12F5C5FE-AC39-4F20-BAAD-C676D02F8B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6508211"/>
                <a:gd name="adj2" fmla="val 177841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부분 원형 14">
              <a:extLst>
                <a:ext uri="{FF2B5EF4-FFF2-40B4-BE49-F238E27FC236}">
                  <a16:creationId xmlns:a16="http://schemas.microsoft.com/office/drawing/2014/main" id="{EDAED75C-485D-4F30-9197-47BEBA91F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8098493"/>
                <a:gd name="adj2" fmla="val 19631694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2CA64A4A-F756-452B-9CF3-4BC9979A3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578" y="4885687"/>
              <a:ext cx="2310842" cy="2308268"/>
            </a:xfrm>
            <a:prstGeom prst="pie">
              <a:avLst>
                <a:gd name="adj1" fmla="val 20147015"/>
                <a:gd name="adj2" fmla="val 2129746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B7855DD3-274B-48CD-9285-3FDB86911AE9}"/>
              </a:ext>
            </a:extLst>
          </p:cNvPr>
          <p:cNvSpPr>
            <a:spLocks noChangeAspect="1"/>
          </p:cNvSpPr>
          <p:nvPr/>
        </p:nvSpPr>
        <p:spPr>
          <a:xfrm>
            <a:off x="5203867" y="5148682"/>
            <a:ext cx="1821491" cy="1819462"/>
          </a:xfrm>
          <a:prstGeom prst="pie">
            <a:avLst>
              <a:gd name="adj1" fmla="val 10760745"/>
              <a:gd name="adj2" fmla="val 50283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E2C7A7A-DE07-4531-99DA-DE9340BDEA4E}"/>
              </a:ext>
            </a:extLst>
          </p:cNvPr>
          <p:cNvSpPr/>
          <p:nvPr/>
        </p:nvSpPr>
        <p:spPr>
          <a:xfrm flipV="1">
            <a:off x="9752166" y="4868102"/>
            <a:ext cx="2111380" cy="1107309"/>
          </a:xfrm>
          <a:prstGeom prst="roundRect">
            <a:avLst>
              <a:gd name="adj" fmla="val 1437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335FEE3-B8F0-40D2-8458-F3CC44FDC4AD}"/>
              </a:ext>
            </a:extLst>
          </p:cNvPr>
          <p:cNvSpPr>
            <a:spLocks noChangeAspect="1"/>
          </p:cNvSpPr>
          <p:nvPr/>
        </p:nvSpPr>
        <p:spPr>
          <a:xfrm>
            <a:off x="3172498" y="4835069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5826F8-85F1-4F67-AE6D-BCFD7D8301E8}"/>
              </a:ext>
            </a:extLst>
          </p:cNvPr>
          <p:cNvSpPr>
            <a:spLocks noChangeAspect="1"/>
          </p:cNvSpPr>
          <p:nvPr/>
        </p:nvSpPr>
        <p:spPr>
          <a:xfrm>
            <a:off x="1756008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34A7FE-8BD3-4630-8EB2-1D2C3ABF8912}"/>
              </a:ext>
            </a:extLst>
          </p:cNvPr>
          <p:cNvSpPr>
            <a:spLocks noChangeAspect="1"/>
          </p:cNvSpPr>
          <p:nvPr/>
        </p:nvSpPr>
        <p:spPr>
          <a:xfrm>
            <a:off x="239554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8E3502E-42E2-4D12-A1C3-89BFDB727FA3}"/>
              </a:ext>
            </a:extLst>
          </p:cNvPr>
          <p:cNvSpPr>
            <a:spLocks noChangeAspect="1"/>
          </p:cNvSpPr>
          <p:nvPr/>
        </p:nvSpPr>
        <p:spPr>
          <a:xfrm>
            <a:off x="3312198" y="4987469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F4DF879-18CE-4BBC-8F34-4EEB60342BE4}"/>
              </a:ext>
            </a:extLst>
          </p:cNvPr>
          <p:cNvSpPr>
            <a:spLocks noChangeAspect="1"/>
          </p:cNvSpPr>
          <p:nvPr/>
        </p:nvSpPr>
        <p:spPr>
          <a:xfrm>
            <a:off x="1895708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29EE400-2E3A-48CD-9981-DDC3BED2D4A1}"/>
              </a:ext>
            </a:extLst>
          </p:cNvPr>
          <p:cNvSpPr>
            <a:spLocks noChangeAspect="1"/>
          </p:cNvSpPr>
          <p:nvPr/>
        </p:nvSpPr>
        <p:spPr>
          <a:xfrm>
            <a:off x="379254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C33DE4A-161B-4BC5-810C-FBB217540E4D}"/>
              </a:ext>
            </a:extLst>
          </p:cNvPr>
          <p:cNvGrpSpPr/>
          <p:nvPr/>
        </p:nvGrpSpPr>
        <p:grpSpPr>
          <a:xfrm>
            <a:off x="8840041" y="5138428"/>
            <a:ext cx="839100" cy="839100"/>
            <a:chOff x="8596927" y="5048472"/>
            <a:chExt cx="839100" cy="83910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F3C5C65-0BD9-4FBC-AB96-ECC7F6251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6927" y="5048472"/>
              <a:ext cx="839100" cy="8391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1C4CFDD-4EB9-44E8-A786-45BBE7B43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6849" y="5148394"/>
              <a:ext cx="639256" cy="6392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4FA32F-2443-4882-9BF0-C76F6A0B0E45}"/>
              </a:ext>
            </a:extLst>
          </p:cNvPr>
          <p:cNvGrpSpPr/>
          <p:nvPr/>
        </p:nvGrpSpPr>
        <p:grpSpPr>
          <a:xfrm>
            <a:off x="4809314" y="132057"/>
            <a:ext cx="486231" cy="486231"/>
            <a:chOff x="3950624" y="6481858"/>
            <a:chExt cx="486231" cy="48623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07C62F4-9297-4138-975D-09971A49B1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BFB1D7B-304C-412E-B4BC-C893AF210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06FA7E-D1E8-4301-9331-28DA3A25331B}"/>
              </a:ext>
            </a:extLst>
          </p:cNvPr>
          <p:cNvSpPr/>
          <p:nvPr/>
        </p:nvSpPr>
        <p:spPr>
          <a:xfrm>
            <a:off x="8303318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13BD21C-6ADB-4A09-A837-485E9715EAEF}"/>
              </a:ext>
            </a:extLst>
          </p:cNvPr>
          <p:cNvGrpSpPr/>
          <p:nvPr/>
        </p:nvGrpSpPr>
        <p:grpSpPr>
          <a:xfrm>
            <a:off x="7617005" y="153006"/>
            <a:ext cx="486231" cy="486231"/>
            <a:chOff x="3950624" y="6481858"/>
            <a:chExt cx="486231" cy="48623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1D419C3-E050-4B58-A76D-46774E2C0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008F7DD-C9F5-4073-B8E6-A7882D23AC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C86012-EC0B-4C9B-94A9-13786E5CAA36}"/>
              </a:ext>
            </a:extLst>
          </p:cNvPr>
          <p:cNvSpPr/>
          <p:nvPr/>
        </p:nvSpPr>
        <p:spPr>
          <a:xfrm flipV="1">
            <a:off x="9898216" y="4982537"/>
            <a:ext cx="1819280" cy="878439"/>
          </a:xfrm>
          <a:prstGeom prst="roundRect">
            <a:avLst>
              <a:gd name="adj" fmla="val 143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F998AA1-AB2C-4280-800D-3C3EBF6ED376}"/>
              </a:ext>
            </a:extLst>
          </p:cNvPr>
          <p:cNvSpPr/>
          <p:nvPr/>
        </p:nvSpPr>
        <p:spPr>
          <a:xfrm rot="10800000" flipV="1">
            <a:off x="9898216" y="4962120"/>
            <a:ext cx="1819280" cy="878439"/>
          </a:xfrm>
          <a:prstGeom prst="roundRect">
            <a:avLst>
              <a:gd name="adj" fmla="val 14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587E54-7580-4801-81F3-01B3F271BD4D}"/>
              </a:ext>
            </a:extLst>
          </p:cNvPr>
          <p:cNvSpPr/>
          <p:nvPr/>
        </p:nvSpPr>
        <p:spPr>
          <a:xfrm>
            <a:off x="4687217" y="1891946"/>
            <a:ext cx="3553202" cy="37042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Character_name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74B1E66-599D-4B01-851A-59E98A0C97F2}"/>
              </a:ext>
            </a:extLst>
          </p:cNvPr>
          <p:cNvGrpSpPr/>
          <p:nvPr/>
        </p:nvGrpSpPr>
        <p:grpSpPr>
          <a:xfrm>
            <a:off x="4153754" y="1578581"/>
            <a:ext cx="723900" cy="744388"/>
            <a:chOff x="3950624" y="6481858"/>
            <a:chExt cx="486231" cy="48623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8AF66F0-AD02-4D10-A694-85FE11F47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B0D274-7DE5-45BA-A122-3379EBC99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FD8DA7-0CC3-477C-80C4-352D94F1C668}"/>
              </a:ext>
            </a:extLst>
          </p:cNvPr>
          <p:cNvSpPr/>
          <p:nvPr/>
        </p:nvSpPr>
        <p:spPr>
          <a:xfrm>
            <a:off x="2944008" y="1643261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39B6AE-FEC5-43EB-B64E-375F3A2396DE}"/>
              </a:ext>
            </a:extLst>
          </p:cNvPr>
          <p:cNvSpPr/>
          <p:nvPr/>
        </p:nvSpPr>
        <p:spPr>
          <a:xfrm>
            <a:off x="5419516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CD651B-A9F6-4891-8DCD-DFFC0C4E4F84}"/>
              </a:ext>
            </a:extLst>
          </p:cNvPr>
          <p:cNvSpPr/>
          <p:nvPr/>
        </p:nvSpPr>
        <p:spPr>
          <a:xfrm>
            <a:off x="550621" y="136569"/>
            <a:ext cx="2621877" cy="31928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User_name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E4C8BA-7A58-433C-8459-3F81ED91C8C9}"/>
              </a:ext>
            </a:extLst>
          </p:cNvPr>
          <p:cNvSpPr/>
          <p:nvPr/>
        </p:nvSpPr>
        <p:spPr>
          <a:xfrm>
            <a:off x="544010" y="446164"/>
            <a:ext cx="2621877" cy="319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527B9D8-3607-41F6-878F-7427032A4182}"/>
              </a:ext>
            </a:extLst>
          </p:cNvPr>
          <p:cNvGrpSpPr/>
          <p:nvPr/>
        </p:nvGrpSpPr>
        <p:grpSpPr>
          <a:xfrm>
            <a:off x="17158" y="82755"/>
            <a:ext cx="723900" cy="744388"/>
            <a:chOff x="3950624" y="6481858"/>
            <a:chExt cx="486231" cy="486231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094FEEA-9E08-4CC9-911E-225D5302B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2F8E504-A408-4E7E-AD87-8EA5A79986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999</a:t>
              </a: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4F350CD-7414-463F-B8C0-94A337DC754B}"/>
              </a:ext>
            </a:extLst>
          </p:cNvPr>
          <p:cNvSpPr/>
          <p:nvPr/>
        </p:nvSpPr>
        <p:spPr>
          <a:xfrm>
            <a:off x="5437725" y="92328"/>
            <a:ext cx="1911955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6551E11-C3B0-4FF9-8B1A-B3B6972DD112}"/>
              </a:ext>
            </a:extLst>
          </p:cNvPr>
          <p:cNvSpPr/>
          <p:nvPr/>
        </p:nvSpPr>
        <p:spPr>
          <a:xfrm>
            <a:off x="8357607" y="112556"/>
            <a:ext cx="1911955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0340F30-7DBB-4CEC-8278-A518DAA17E4B}"/>
              </a:ext>
            </a:extLst>
          </p:cNvPr>
          <p:cNvSpPr/>
          <p:nvPr/>
        </p:nvSpPr>
        <p:spPr>
          <a:xfrm>
            <a:off x="280071" y="1075047"/>
            <a:ext cx="1522276" cy="310144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034978-718C-44BA-9B2C-F3B5C1AF543B}"/>
              </a:ext>
            </a:extLst>
          </p:cNvPr>
          <p:cNvSpPr/>
          <p:nvPr/>
        </p:nvSpPr>
        <p:spPr>
          <a:xfrm>
            <a:off x="10510324" y="849774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301227D-A99A-4187-8E3E-C0E818E0495B}"/>
              </a:ext>
            </a:extLst>
          </p:cNvPr>
          <p:cNvSpPr/>
          <p:nvPr/>
        </p:nvSpPr>
        <p:spPr>
          <a:xfrm>
            <a:off x="10514380" y="3468628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A744D84-9C41-4396-9CB5-CE8DB174E625}"/>
              </a:ext>
            </a:extLst>
          </p:cNvPr>
          <p:cNvSpPr/>
          <p:nvPr/>
        </p:nvSpPr>
        <p:spPr>
          <a:xfrm>
            <a:off x="10510324" y="2594167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1ED2D66-86D4-4EDA-A3B3-81C595D28D3C}"/>
              </a:ext>
            </a:extLst>
          </p:cNvPr>
          <p:cNvSpPr/>
          <p:nvPr/>
        </p:nvSpPr>
        <p:spPr>
          <a:xfrm>
            <a:off x="10510324" y="1717001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BA7C0ED-8766-4F4A-A787-6D297C4631E1}"/>
              </a:ext>
            </a:extLst>
          </p:cNvPr>
          <p:cNvSpPr/>
          <p:nvPr/>
        </p:nvSpPr>
        <p:spPr>
          <a:xfrm>
            <a:off x="9374403" y="99702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66445B6-17CC-4989-B59F-08019574AB61}"/>
              </a:ext>
            </a:extLst>
          </p:cNvPr>
          <p:cNvSpPr/>
          <p:nvPr/>
        </p:nvSpPr>
        <p:spPr>
          <a:xfrm>
            <a:off x="9374403" y="275307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6694860-1277-4D04-A59E-5E28E92731BA}"/>
              </a:ext>
            </a:extLst>
          </p:cNvPr>
          <p:cNvSpPr/>
          <p:nvPr/>
        </p:nvSpPr>
        <p:spPr>
          <a:xfrm>
            <a:off x="9374403" y="1878613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E6CFBBE-7D48-4378-82BE-69857C627E06}"/>
              </a:ext>
            </a:extLst>
          </p:cNvPr>
          <p:cNvSpPr/>
          <p:nvPr/>
        </p:nvSpPr>
        <p:spPr>
          <a:xfrm>
            <a:off x="9374403" y="363780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DDCD7C-C38B-4E8B-9DA5-82A808B69AA4}"/>
              </a:ext>
            </a:extLst>
          </p:cNvPr>
          <p:cNvSpPr/>
          <p:nvPr/>
        </p:nvSpPr>
        <p:spPr>
          <a:xfrm>
            <a:off x="10505724" y="120053"/>
            <a:ext cx="1522276" cy="7363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113276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0" y="42634"/>
            <a:ext cx="12192000" cy="27362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사다리꼴 77">
            <a:extLst>
              <a:ext uri="{FF2B5EF4-FFF2-40B4-BE49-F238E27FC236}">
                <a16:creationId xmlns:a16="http://schemas.microsoft.com/office/drawing/2014/main" id="{8FB3F25A-333F-4869-A40D-CD276E3D82D0}"/>
              </a:ext>
            </a:extLst>
          </p:cNvPr>
          <p:cNvSpPr/>
          <p:nvPr/>
        </p:nvSpPr>
        <p:spPr>
          <a:xfrm rot="5400000">
            <a:off x="4143316" y="-3263608"/>
            <a:ext cx="3913141" cy="12153177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4127936" y="-3259257"/>
            <a:ext cx="3913141" cy="12214990"/>
          </a:xfrm>
          <a:prstGeom prst="trapezoid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사다리꼴 62">
            <a:extLst>
              <a:ext uri="{FF2B5EF4-FFF2-40B4-BE49-F238E27FC236}">
                <a16:creationId xmlns:a16="http://schemas.microsoft.com/office/drawing/2014/main" id="{B8EC7C2D-8121-4715-AD84-C06036102424}"/>
              </a:ext>
            </a:extLst>
          </p:cNvPr>
          <p:cNvSpPr/>
          <p:nvPr/>
        </p:nvSpPr>
        <p:spPr>
          <a:xfrm rot="5400000" flipV="1">
            <a:off x="5252695" y="-2437331"/>
            <a:ext cx="2806926" cy="10743687"/>
          </a:xfrm>
          <a:prstGeom prst="trapezoid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사다리꼴 79">
            <a:extLst>
              <a:ext uri="{FF2B5EF4-FFF2-40B4-BE49-F238E27FC236}">
                <a16:creationId xmlns:a16="http://schemas.microsoft.com/office/drawing/2014/main" id="{411286A0-4CFC-464E-AF0B-DAE060C7F8AD}"/>
              </a:ext>
            </a:extLst>
          </p:cNvPr>
          <p:cNvSpPr/>
          <p:nvPr/>
        </p:nvSpPr>
        <p:spPr>
          <a:xfrm rot="5400000">
            <a:off x="4794380" y="-2887032"/>
            <a:ext cx="2669325" cy="11697950"/>
          </a:xfrm>
          <a:prstGeom prst="trapezoid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4FC904-48D6-4A98-AD79-508F2C60909C}"/>
              </a:ext>
            </a:extLst>
          </p:cNvPr>
          <p:cNvSpPr/>
          <p:nvPr/>
        </p:nvSpPr>
        <p:spPr>
          <a:xfrm flipV="1">
            <a:off x="1" y="4784753"/>
            <a:ext cx="12191999" cy="1273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부분 원형 8">
            <a:extLst>
              <a:ext uri="{FF2B5EF4-FFF2-40B4-BE49-F238E27FC236}">
                <a16:creationId xmlns:a16="http://schemas.microsoft.com/office/drawing/2014/main" id="{5F0275FD-F5A8-4052-97DE-CB241255DF6D}"/>
              </a:ext>
            </a:extLst>
          </p:cNvPr>
          <p:cNvSpPr>
            <a:spLocks noChangeAspect="1"/>
          </p:cNvSpPr>
          <p:nvPr/>
        </p:nvSpPr>
        <p:spPr>
          <a:xfrm>
            <a:off x="4433418" y="4379092"/>
            <a:ext cx="3325164" cy="3321460"/>
          </a:xfrm>
          <a:prstGeom prst="pie">
            <a:avLst>
              <a:gd name="adj1" fmla="val 10726503"/>
              <a:gd name="adj2" fmla="val 30441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D78BEA-BBCE-41F7-8A42-C24815A4E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37" y="2517007"/>
            <a:ext cx="1189325" cy="1900185"/>
          </a:xfrm>
          <a:prstGeom prst="rect">
            <a:avLst/>
          </a:prstGeom>
        </p:spPr>
      </p:pic>
      <p:sp>
        <p:nvSpPr>
          <p:cNvPr id="10" name="부분 원형 9">
            <a:extLst>
              <a:ext uri="{FF2B5EF4-FFF2-40B4-BE49-F238E27FC236}">
                <a16:creationId xmlns:a16="http://schemas.microsoft.com/office/drawing/2014/main" id="{523128BE-149E-4E71-8454-8CB83FA83325}"/>
              </a:ext>
            </a:extLst>
          </p:cNvPr>
          <p:cNvSpPr>
            <a:spLocks noChangeAspect="1"/>
          </p:cNvSpPr>
          <p:nvPr/>
        </p:nvSpPr>
        <p:spPr>
          <a:xfrm>
            <a:off x="4788458" y="4733737"/>
            <a:ext cx="2615082" cy="2612169"/>
          </a:xfrm>
          <a:prstGeom prst="pie">
            <a:avLst>
              <a:gd name="adj1" fmla="val 10717120"/>
              <a:gd name="adj2" fmla="val 8539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331CF1-C013-4D7E-BA37-451C3C99B116}"/>
              </a:ext>
            </a:extLst>
          </p:cNvPr>
          <p:cNvGrpSpPr/>
          <p:nvPr/>
        </p:nvGrpSpPr>
        <p:grpSpPr>
          <a:xfrm>
            <a:off x="4940578" y="4885687"/>
            <a:ext cx="2311122" cy="2308719"/>
            <a:chOff x="4940578" y="4885687"/>
            <a:chExt cx="2311122" cy="2308719"/>
          </a:xfrm>
          <a:solidFill>
            <a:schemeClr val="accent5"/>
          </a:solidFill>
        </p:grpSpPr>
        <p:sp>
          <p:nvSpPr>
            <p:cNvPr id="11" name="부분 원형 10">
              <a:extLst>
                <a:ext uri="{FF2B5EF4-FFF2-40B4-BE49-F238E27FC236}">
                  <a16:creationId xmlns:a16="http://schemas.microsoft.com/office/drawing/2014/main" id="{F6F68195-E464-40E5-8056-7486591CE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1048142"/>
                <a:gd name="adj2" fmla="val 1236313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부분 원형 11">
              <a:extLst>
                <a:ext uri="{FF2B5EF4-FFF2-40B4-BE49-F238E27FC236}">
                  <a16:creationId xmlns:a16="http://schemas.microsoft.com/office/drawing/2014/main" id="{7B715DDD-2966-484A-9406-4D2E6A8E4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6138"/>
              <a:ext cx="2310842" cy="2308268"/>
            </a:xfrm>
            <a:prstGeom prst="pie">
              <a:avLst>
                <a:gd name="adj1" fmla="val 12837590"/>
                <a:gd name="adj2" fmla="val 143229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부분 원형 12">
              <a:extLst>
                <a:ext uri="{FF2B5EF4-FFF2-40B4-BE49-F238E27FC236}">
                  <a16:creationId xmlns:a16="http://schemas.microsoft.com/office/drawing/2014/main" id="{6DF8C80F-25A8-4952-A536-E0E0677227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4632385"/>
                <a:gd name="adj2" fmla="val 1607115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부분 원형 13">
              <a:extLst>
                <a:ext uri="{FF2B5EF4-FFF2-40B4-BE49-F238E27FC236}">
                  <a16:creationId xmlns:a16="http://schemas.microsoft.com/office/drawing/2014/main" id="{12F5C5FE-AC39-4F20-BAAD-C676D02F8B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6508211"/>
                <a:gd name="adj2" fmla="val 177841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부분 원형 14">
              <a:extLst>
                <a:ext uri="{FF2B5EF4-FFF2-40B4-BE49-F238E27FC236}">
                  <a16:creationId xmlns:a16="http://schemas.microsoft.com/office/drawing/2014/main" id="{EDAED75C-485D-4F30-9197-47BEBA91F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858" y="4885687"/>
              <a:ext cx="2310842" cy="2308268"/>
            </a:xfrm>
            <a:prstGeom prst="pie">
              <a:avLst>
                <a:gd name="adj1" fmla="val 18098493"/>
                <a:gd name="adj2" fmla="val 19631694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부분 원형 15">
              <a:extLst>
                <a:ext uri="{FF2B5EF4-FFF2-40B4-BE49-F238E27FC236}">
                  <a16:creationId xmlns:a16="http://schemas.microsoft.com/office/drawing/2014/main" id="{2CA64A4A-F756-452B-9CF3-4BC9979A3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0578" y="4885687"/>
              <a:ext cx="2310842" cy="2308268"/>
            </a:xfrm>
            <a:prstGeom prst="pie">
              <a:avLst>
                <a:gd name="adj1" fmla="val 20147015"/>
                <a:gd name="adj2" fmla="val 2129746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부분 원형 16">
            <a:extLst>
              <a:ext uri="{FF2B5EF4-FFF2-40B4-BE49-F238E27FC236}">
                <a16:creationId xmlns:a16="http://schemas.microsoft.com/office/drawing/2014/main" id="{B7855DD3-274B-48CD-9285-3FDB86911AE9}"/>
              </a:ext>
            </a:extLst>
          </p:cNvPr>
          <p:cNvSpPr>
            <a:spLocks noChangeAspect="1"/>
          </p:cNvSpPr>
          <p:nvPr/>
        </p:nvSpPr>
        <p:spPr>
          <a:xfrm>
            <a:off x="5203867" y="5148682"/>
            <a:ext cx="1821491" cy="1819462"/>
          </a:xfrm>
          <a:prstGeom prst="pie">
            <a:avLst>
              <a:gd name="adj1" fmla="val 10760745"/>
              <a:gd name="adj2" fmla="val 50283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E2C7A7A-DE07-4531-99DA-DE9340BDEA4E}"/>
              </a:ext>
            </a:extLst>
          </p:cNvPr>
          <p:cNvSpPr/>
          <p:nvPr/>
        </p:nvSpPr>
        <p:spPr>
          <a:xfrm flipV="1">
            <a:off x="9752166" y="4868102"/>
            <a:ext cx="2111380" cy="1107309"/>
          </a:xfrm>
          <a:prstGeom prst="roundRect">
            <a:avLst>
              <a:gd name="adj" fmla="val 14373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335FEE3-B8F0-40D2-8458-F3CC44FDC4AD}"/>
              </a:ext>
            </a:extLst>
          </p:cNvPr>
          <p:cNvSpPr>
            <a:spLocks noChangeAspect="1"/>
          </p:cNvSpPr>
          <p:nvPr/>
        </p:nvSpPr>
        <p:spPr>
          <a:xfrm>
            <a:off x="3172498" y="4835069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5826F8-85F1-4F67-AE6D-BCFD7D8301E8}"/>
              </a:ext>
            </a:extLst>
          </p:cNvPr>
          <p:cNvSpPr>
            <a:spLocks noChangeAspect="1"/>
          </p:cNvSpPr>
          <p:nvPr/>
        </p:nvSpPr>
        <p:spPr>
          <a:xfrm>
            <a:off x="1756008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B34A7FE-8BD3-4630-8EB2-1D2C3ABF8912}"/>
              </a:ext>
            </a:extLst>
          </p:cNvPr>
          <p:cNvSpPr>
            <a:spLocks noChangeAspect="1"/>
          </p:cNvSpPr>
          <p:nvPr/>
        </p:nvSpPr>
        <p:spPr>
          <a:xfrm>
            <a:off x="239554" y="4828780"/>
            <a:ext cx="1188000" cy="118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8E3502E-42E2-4D12-A1C3-89BFDB727FA3}"/>
              </a:ext>
            </a:extLst>
          </p:cNvPr>
          <p:cNvSpPr>
            <a:spLocks noChangeAspect="1"/>
          </p:cNvSpPr>
          <p:nvPr/>
        </p:nvSpPr>
        <p:spPr>
          <a:xfrm>
            <a:off x="3312198" y="4987469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F4DF879-18CE-4BBC-8F34-4EEB60342BE4}"/>
              </a:ext>
            </a:extLst>
          </p:cNvPr>
          <p:cNvSpPr>
            <a:spLocks noChangeAspect="1"/>
          </p:cNvSpPr>
          <p:nvPr/>
        </p:nvSpPr>
        <p:spPr>
          <a:xfrm>
            <a:off x="1895708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29EE400-2E3A-48CD-9981-DDC3BED2D4A1}"/>
              </a:ext>
            </a:extLst>
          </p:cNvPr>
          <p:cNvSpPr>
            <a:spLocks noChangeAspect="1"/>
          </p:cNvSpPr>
          <p:nvPr/>
        </p:nvSpPr>
        <p:spPr>
          <a:xfrm>
            <a:off x="379254" y="4981180"/>
            <a:ext cx="905061" cy="905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content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C33DE4A-161B-4BC5-810C-FBB217540E4D}"/>
              </a:ext>
            </a:extLst>
          </p:cNvPr>
          <p:cNvGrpSpPr/>
          <p:nvPr/>
        </p:nvGrpSpPr>
        <p:grpSpPr>
          <a:xfrm>
            <a:off x="8840041" y="5138428"/>
            <a:ext cx="839100" cy="839100"/>
            <a:chOff x="8596927" y="5048472"/>
            <a:chExt cx="839100" cy="83910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F3C5C65-0BD9-4FBC-AB96-ECC7F6251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6927" y="5048472"/>
              <a:ext cx="839100" cy="8391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1C4CFDD-4EB9-44E8-A786-45BBE7B43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96849" y="5148394"/>
              <a:ext cx="639256" cy="6392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94FA32F-2443-4882-9BF0-C76F6A0B0E45}"/>
              </a:ext>
            </a:extLst>
          </p:cNvPr>
          <p:cNvGrpSpPr/>
          <p:nvPr/>
        </p:nvGrpSpPr>
        <p:grpSpPr>
          <a:xfrm>
            <a:off x="4809314" y="132057"/>
            <a:ext cx="486231" cy="486231"/>
            <a:chOff x="3950624" y="6481858"/>
            <a:chExt cx="486231" cy="48623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07C62F4-9297-4138-975D-09971A49B1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BFB1D7B-304C-412E-B4BC-C893AF210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06FA7E-D1E8-4301-9331-28DA3A25331B}"/>
              </a:ext>
            </a:extLst>
          </p:cNvPr>
          <p:cNvSpPr/>
          <p:nvPr/>
        </p:nvSpPr>
        <p:spPr>
          <a:xfrm>
            <a:off x="8303318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13BD21C-6ADB-4A09-A837-485E9715EAEF}"/>
              </a:ext>
            </a:extLst>
          </p:cNvPr>
          <p:cNvGrpSpPr/>
          <p:nvPr/>
        </p:nvGrpSpPr>
        <p:grpSpPr>
          <a:xfrm>
            <a:off x="7617005" y="153006"/>
            <a:ext cx="486231" cy="486231"/>
            <a:chOff x="3950624" y="6481858"/>
            <a:chExt cx="486231" cy="48623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1D419C3-E050-4B58-A76D-46774E2C0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008F7DD-C9F5-4073-B8E6-A7882D23AC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C86012-EC0B-4C9B-94A9-13786E5CAA36}"/>
              </a:ext>
            </a:extLst>
          </p:cNvPr>
          <p:cNvSpPr/>
          <p:nvPr/>
        </p:nvSpPr>
        <p:spPr>
          <a:xfrm flipV="1">
            <a:off x="9898216" y="4982537"/>
            <a:ext cx="1819280" cy="878439"/>
          </a:xfrm>
          <a:prstGeom prst="roundRect">
            <a:avLst>
              <a:gd name="adj" fmla="val 143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F998AA1-AB2C-4280-800D-3C3EBF6ED376}"/>
              </a:ext>
            </a:extLst>
          </p:cNvPr>
          <p:cNvSpPr/>
          <p:nvPr/>
        </p:nvSpPr>
        <p:spPr>
          <a:xfrm rot="10800000" flipV="1">
            <a:off x="9898216" y="4962120"/>
            <a:ext cx="1819280" cy="878439"/>
          </a:xfrm>
          <a:prstGeom prst="roundRect">
            <a:avLst>
              <a:gd name="adj" fmla="val 1437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STAGE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6587E54-7580-4801-81F3-01B3F271BD4D}"/>
              </a:ext>
            </a:extLst>
          </p:cNvPr>
          <p:cNvSpPr/>
          <p:nvPr/>
        </p:nvSpPr>
        <p:spPr>
          <a:xfrm>
            <a:off x="4687217" y="1891946"/>
            <a:ext cx="3553202" cy="37042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Character_name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74B1E66-599D-4B01-851A-59E98A0C97F2}"/>
              </a:ext>
            </a:extLst>
          </p:cNvPr>
          <p:cNvGrpSpPr/>
          <p:nvPr/>
        </p:nvGrpSpPr>
        <p:grpSpPr>
          <a:xfrm>
            <a:off x="4153754" y="1578581"/>
            <a:ext cx="723900" cy="744388"/>
            <a:chOff x="3950624" y="6481858"/>
            <a:chExt cx="486231" cy="486231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8AF66F0-AD02-4D10-A694-85FE11F47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9B0D274-7DE5-45BA-A122-3379EBC99B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0FD8DA7-0CC3-477C-80C4-352D94F1C668}"/>
              </a:ext>
            </a:extLst>
          </p:cNvPr>
          <p:cNvSpPr/>
          <p:nvPr/>
        </p:nvSpPr>
        <p:spPr>
          <a:xfrm>
            <a:off x="2944008" y="1643261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39B6AE-FEC5-43EB-B64E-375F3A2396DE}"/>
              </a:ext>
            </a:extLst>
          </p:cNvPr>
          <p:cNvSpPr/>
          <p:nvPr/>
        </p:nvSpPr>
        <p:spPr>
          <a:xfrm>
            <a:off x="5419516" y="110372"/>
            <a:ext cx="1966244" cy="57150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2CD651B-A9F6-4891-8DCD-DFFC0C4E4F84}"/>
              </a:ext>
            </a:extLst>
          </p:cNvPr>
          <p:cNvSpPr/>
          <p:nvPr/>
        </p:nvSpPr>
        <p:spPr>
          <a:xfrm>
            <a:off x="550621" y="136569"/>
            <a:ext cx="2621877" cy="31928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User_name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E4C8BA-7A58-433C-8459-3F81ED91C8C9}"/>
              </a:ext>
            </a:extLst>
          </p:cNvPr>
          <p:cNvSpPr/>
          <p:nvPr/>
        </p:nvSpPr>
        <p:spPr>
          <a:xfrm>
            <a:off x="544010" y="446164"/>
            <a:ext cx="2621877" cy="319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527B9D8-3607-41F6-878F-7427032A4182}"/>
              </a:ext>
            </a:extLst>
          </p:cNvPr>
          <p:cNvGrpSpPr/>
          <p:nvPr/>
        </p:nvGrpSpPr>
        <p:grpSpPr>
          <a:xfrm>
            <a:off x="17158" y="82755"/>
            <a:ext cx="723900" cy="744388"/>
            <a:chOff x="3950624" y="6481858"/>
            <a:chExt cx="486231" cy="486231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094FEEA-9E08-4CC9-911E-225D5302B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0624" y="6481858"/>
              <a:ext cx="486231" cy="486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2F8E504-A408-4E7E-AD87-8EA5A79986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8525" y="6539759"/>
              <a:ext cx="370428" cy="3704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999</a:t>
              </a: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4F350CD-7414-463F-B8C0-94A337DC754B}"/>
              </a:ext>
            </a:extLst>
          </p:cNvPr>
          <p:cNvSpPr/>
          <p:nvPr/>
        </p:nvSpPr>
        <p:spPr>
          <a:xfrm>
            <a:off x="4609647" y="92328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6551E11-C3B0-4FF9-8B1A-B3B6972DD112}"/>
              </a:ext>
            </a:extLst>
          </p:cNvPr>
          <p:cNvSpPr/>
          <p:nvPr/>
        </p:nvSpPr>
        <p:spPr>
          <a:xfrm>
            <a:off x="7408905" y="112556"/>
            <a:ext cx="3135292" cy="57150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Currency icon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0340F30-7DBB-4CEC-8278-A518DAA17E4B}"/>
              </a:ext>
            </a:extLst>
          </p:cNvPr>
          <p:cNvSpPr/>
          <p:nvPr/>
        </p:nvSpPr>
        <p:spPr>
          <a:xfrm>
            <a:off x="280071" y="1075047"/>
            <a:ext cx="1522276" cy="310144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quest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9164742-7707-4215-B98A-673F880E8059}"/>
              </a:ext>
            </a:extLst>
          </p:cNvPr>
          <p:cNvSpPr/>
          <p:nvPr/>
        </p:nvSpPr>
        <p:spPr>
          <a:xfrm>
            <a:off x="10510324" y="849774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E09D6D-2B69-4C5C-BF44-0398F7A0C3EB}"/>
              </a:ext>
            </a:extLst>
          </p:cNvPr>
          <p:cNvSpPr/>
          <p:nvPr/>
        </p:nvSpPr>
        <p:spPr>
          <a:xfrm>
            <a:off x="10514380" y="3468628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D7BACD0-C6DA-449E-8FF2-C46547DCE493}"/>
              </a:ext>
            </a:extLst>
          </p:cNvPr>
          <p:cNvSpPr/>
          <p:nvPr/>
        </p:nvSpPr>
        <p:spPr>
          <a:xfrm>
            <a:off x="10510324" y="2594167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E29D531-B19A-4CCA-9989-6425D37753B7}"/>
              </a:ext>
            </a:extLst>
          </p:cNvPr>
          <p:cNvSpPr/>
          <p:nvPr/>
        </p:nvSpPr>
        <p:spPr>
          <a:xfrm>
            <a:off x="10510324" y="1717001"/>
            <a:ext cx="1522276" cy="871283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DCC6AEA-0535-4D68-A6C7-15580828EA59}"/>
              </a:ext>
            </a:extLst>
          </p:cNvPr>
          <p:cNvSpPr/>
          <p:nvPr/>
        </p:nvSpPr>
        <p:spPr>
          <a:xfrm>
            <a:off x="9374403" y="99702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story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663AB17-38C1-43C3-B2EE-3FA0BC132888}"/>
              </a:ext>
            </a:extLst>
          </p:cNvPr>
          <p:cNvSpPr/>
          <p:nvPr/>
        </p:nvSpPr>
        <p:spPr>
          <a:xfrm>
            <a:off x="9374403" y="275307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여유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B0C10CD-2F95-4010-9623-BAF0C68463DD}"/>
              </a:ext>
            </a:extLst>
          </p:cNvPr>
          <p:cNvSpPr/>
          <p:nvPr/>
        </p:nvSpPr>
        <p:spPr>
          <a:xfrm>
            <a:off x="9374403" y="1878613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여유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5A44327-0CD0-462C-8336-D769478C693B}"/>
              </a:ext>
            </a:extLst>
          </p:cNvPr>
          <p:cNvSpPr/>
          <p:nvPr/>
        </p:nvSpPr>
        <p:spPr>
          <a:xfrm>
            <a:off x="9374403" y="3637804"/>
            <a:ext cx="2658197" cy="53943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여우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DDDCD7C-C38B-4E8B-9DA5-82A808B69AA4}"/>
              </a:ext>
            </a:extLst>
          </p:cNvPr>
          <p:cNvSpPr/>
          <p:nvPr/>
        </p:nvSpPr>
        <p:spPr>
          <a:xfrm>
            <a:off x="10505724" y="120053"/>
            <a:ext cx="1522276" cy="73635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58613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-178905" y="85272"/>
            <a:ext cx="12192000" cy="4699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5145906" y="-1359226"/>
            <a:ext cx="1900186" cy="12192002"/>
          </a:xfrm>
          <a:prstGeom prst="trapezoid">
            <a:avLst>
              <a:gd name="adj" fmla="val 264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504A35-3122-4DDD-A48B-9D6E95F85DFF}"/>
              </a:ext>
            </a:extLst>
          </p:cNvPr>
          <p:cNvGrpSpPr/>
          <p:nvPr/>
        </p:nvGrpSpPr>
        <p:grpSpPr>
          <a:xfrm>
            <a:off x="4686337" y="2195508"/>
            <a:ext cx="3325164" cy="3321460"/>
            <a:chOff x="4686337" y="2195508"/>
            <a:chExt cx="3325164" cy="332146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C8DA6EA5-47E7-4772-A4FD-F1870F35C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6337" y="2195508"/>
              <a:ext cx="3325164" cy="332146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15C6234-A93A-4133-B048-F262A73A0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1377" y="2550153"/>
              <a:ext cx="2615082" cy="261216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D65CC22-7B75-46BB-9D47-BBA4F2C44421}"/>
                </a:ext>
              </a:extLst>
            </p:cNvPr>
            <p:cNvGrpSpPr/>
            <p:nvPr/>
          </p:nvGrpSpPr>
          <p:grpSpPr>
            <a:xfrm>
              <a:off x="5193497" y="2702103"/>
              <a:ext cx="2311122" cy="2308719"/>
              <a:chOff x="4940578" y="4885687"/>
              <a:chExt cx="2311122" cy="2308719"/>
            </a:xfrm>
            <a:solidFill>
              <a:schemeClr val="accent5"/>
            </a:solidFill>
          </p:grpSpPr>
          <p:sp>
            <p:nvSpPr>
              <p:cNvPr id="79" name="부분 원형 78">
                <a:extLst>
                  <a:ext uri="{FF2B5EF4-FFF2-40B4-BE49-F238E27FC236}">
                    <a16:creationId xmlns:a16="http://schemas.microsoft.com/office/drawing/2014/main" id="{A94DF947-D9AE-4A68-9E6E-77D37606A5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6138"/>
                <a:ext cx="2310842" cy="2308268"/>
              </a:xfrm>
              <a:prstGeom prst="pie">
                <a:avLst>
                  <a:gd name="adj1" fmla="val 11048142"/>
                  <a:gd name="adj2" fmla="val 12363137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부분 원형 82">
                <a:extLst>
                  <a:ext uri="{FF2B5EF4-FFF2-40B4-BE49-F238E27FC236}">
                    <a16:creationId xmlns:a16="http://schemas.microsoft.com/office/drawing/2014/main" id="{53D31666-6FA2-4EE1-8ACB-86EC27658E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6138"/>
                <a:ext cx="2310842" cy="2308268"/>
              </a:xfrm>
              <a:prstGeom prst="pie">
                <a:avLst>
                  <a:gd name="adj1" fmla="val 12837590"/>
                  <a:gd name="adj2" fmla="val 14322959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부분 원형 92">
                <a:extLst>
                  <a:ext uri="{FF2B5EF4-FFF2-40B4-BE49-F238E27FC236}">
                    <a16:creationId xmlns:a16="http://schemas.microsoft.com/office/drawing/2014/main" id="{C7526945-D75D-4523-BC33-A1AF8C0EAF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5687"/>
                <a:ext cx="2310842" cy="2308268"/>
              </a:xfrm>
              <a:prstGeom prst="pie">
                <a:avLst>
                  <a:gd name="adj1" fmla="val 14632385"/>
                  <a:gd name="adj2" fmla="val 16071151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부분 원형 94">
                <a:extLst>
                  <a:ext uri="{FF2B5EF4-FFF2-40B4-BE49-F238E27FC236}">
                    <a16:creationId xmlns:a16="http://schemas.microsoft.com/office/drawing/2014/main" id="{23CAEE9E-742E-43F6-B020-3124088BB5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5687"/>
                <a:ext cx="2310842" cy="2308268"/>
              </a:xfrm>
              <a:prstGeom prst="pie">
                <a:avLst>
                  <a:gd name="adj1" fmla="val 16508211"/>
                  <a:gd name="adj2" fmla="val 1778414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부분 원형 95">
                <a:extLst>
                  <a:ext uri="{FF2B5EF4-FFF2-40B4-BE49-F238E27FC236}">
                    <a16:creationId xmlns:a16="http://schemas.microsoft.com/office/drawing/2014/main" id="{1DAB8502-EA5E-4275-A5E8-20D4313B00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858" y="4885687"/>
                <a:ext cx="2310842" cy="2308268"/>
              </a:xfrm>
              <a:prstGeom prst="pie">
                <a:avLst>
                  <a:gd name="adj1" fmla="val 18098493"/>
                  <a:gd name="adj2" fmla="val 19631694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부분 원형 96">
                <a:extLst>
                  <a:ext uri="{FF2B5EF4-FFF2-40B4-BE49-F238E27FC236}">
                    <a16:creationId xmlns:a16="http://schemas.microsoft.com/office/drawing/2014/main" id="{A638BA5E-6ABB-4030-98FB-E4885B06E7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0578" y="4885687"/>
                <a:ext cx="2310842" cy="2308268"/>
              </a:xfrm>
              <a:prstGeom prst="pie">
                <a:avLst>
                  <a:gd name="adj1" fmla="val 20147015"/>
                  <a:gd name="adj2" fmla="val 2129746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부분 원형 103">
              <a:extLst>
                <a:ext uri="{FF2B5EF4-FFF2-40B4-BE49-F238E27FC236}">
                  <a16:creationId xmlns:a16="http://schemas.microsoft.com/office/drawing/2014/main" id="{297A0621-B8D2-4EF8-83E1-00C0F3335AE9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1048"/>
              <a:ext cx="2310842" cy="2529774"/>
            </a:xfrm>
            <a:prstGeom prst="pie">
              <a:avLst>
                <a:gd name="adj1" fmla="val 12837590"/>
                <a:gd name="adj2" fmla="val 1397783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부분 원형 104">
              <a:extLst>
                <a:ext uri="{FF2B5EF4-FFF2-40B4-BE49-F238E27FC236}">
                  <a16:creationId xmlns:a16="http://schemas.microsoft.com/office/drawing/2014/main" id="{D24FF45A-886F-4C2C-96C8-8D2637DBF07B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0597"/>
              <a:ext cx="2310842" cy="2529774"/>
            </a:xfrm>
            <a:prstGeom prst="pie">
              <a:avLst>
                <a:gd name="adj1" fmla="val 14405970"/>
                <a:gd name="adj2" fmla="val 15301029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부분 원형 105">
              <a:extLst>
                <a:ext uri="{FF2B5EF4-FFF2-40B4-BE49-F238E27FC236}">
                  <a16:creationId xmlns:a16="http://schemas.microsoft.com/office/drawing/2014/main" id="{144A95A2-C4D7-4787-8226-E62A13176AEA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0597"/>
              <a:ext cx="2310842" cy="2529774"/>
            </a:xfrm>
            <a:prstGeom prst="pie">
              <a:avLst>
                <a:gd name="adj1" fmla="val 15845062"/>
                <a:gd name="adj2" fmla="val 1712788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부분 원형 106">
              <a:extLst>
                <a:ext uri="{FF2B5EF4-FFF2-40B4-BE49-F238E27FC236}">
                  <a16:creationId xmlns:a16="http://schemas.microsoft.com/office/drawing/2014/main" id="{FAAFEA6F-F64C-475B-9133-4D368C8E2AEE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777" y="2480597"/>
              <a:ext cx="2310842" cy="2529774"/>
            </a:xfrm>
            <a:prstGeom prst="pie">
              <a:avLst>
                <a:gd name="adj1" fmla="val 17551760"/>
                <a:gd name="adj2" fmla="val 1899779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부분 원형 107">
              <a:extLst>
                <a:ext uri="{FF2B5EF4-FFF2-40B4-BE49-F238E27FC236}">
                  <a16:creationId xmlns:a16="http://schemas.microsoft.com/office/drawing/2014/main" id="{38D86D47-05C3-4A75-95E7-C30655F49B77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193497" y="2480597"/>
              <a:ext cx="2310842" cy="2529774"/>
            </a:xfrm>
            <a:prstGeom prst="pie">
              <a:avLst>
                <a:gd name="adj1" fmla="val 19504283"/>
                <a:gd name="adj2" fmla="val 2074291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부분 원형 108">
              <a:extLst>
                <a:ext uri="{FF2B5EF4-FFF2-40B4-BE49-F238E27FC236}">
                  <a16:creationId xmlns:a16="http://schemas.microsoft.com/office/drawing/2014/main" id="{05FEC7BF-78B7-48E9-AFDA-BAE1E1DD4403}"/>
                </a:ext>
              </a:extLst>
            </p:cNvPr>
            <p:cNvSpPr>
              <a:spLocks noChangeAspect="1"/>
            </p:cNvSpPr>
            <p:nvPr/>
          </p:nvSpPr>
          <p:spPr>
            <a:xfrm rot="1332460" flipV="1">
              <a:off x="5212110" y="2489505"/>
              <a:ext cx="2310842" cy="2529774"/>
            </a:xfrm>
            <a:prstGeom prst="pie">
              <a:avLst>
                <a:gd name="adj1" fmla="val 21093672"/>
                <a:gd name="adj2" fmla="val 820960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952B07E5-1629-444C-8E22-CAD5D2806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6786" y="2965098"/>
              <a:ext cx="1821491" cy="1819462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36A2CEF-EC52-41EC-A681-025CF4DC7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3" y="882752"/>
            <a:ext cx="3334801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5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57A5C28D-D858-499B-991B-C9D48FBB6435}"/>
              </a:ext>
            </a:extLst>
          </p:cNvPr>
          <p:cNvSpPr/>
          <p:nvPr/>
        </p:nvSpPr>
        <p:spPr>
          <a:xfrm>
            <a:off x="0" y="42634"/>
            <a:ext cx="12192000" cy="4699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사다리꼴 66">
            <a:extLst>
              <a:ext uri="{FF2B5EF4-FFF2-40B4-BE49-F238E27FC236}">
                <a16:creationId xmlns:a16="http://schemas.microsoft.com/office/drawing/2014/main" id="{748F6D38-FE2F-4F3F-BA60-092FCA95A2A3}"/>
              </a:ext>
            </a:extLst>
          </p:cNvPr>
          <p:cNvSpPr/>
          <p:nvPr/>
        </p:nvSpPr>
        <p:spPr>
          <a:xfrm rot="5400000" flipV="1">
            <a:off x="5145906" y="-1359226"/>
            <a:ext cx="1900186" cy="12192002"/>
          </a:xfrm>
          <a:prstGeom prst="trapezoid">
            <a:avLst>
              <a:gd name="adj" fmla="val 264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545AF-3418-4291-B5F3-26C8B3D6CF8D}"/>
              </a:ext>
            </a:extLst>
          </p:cNvPr>
          <p:cNvSpPr/>
          <p:nvPr/>
        </p:nvSpPr>
        <p:spPr>
          <a:xfrm flipV="1">
            <a:off x="-1" y="-4"/>
            <a:ext cx="12192001" cy="60579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A2CEF-EC52-41EC-A681-025CF4DC7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424" y="1828531"/>
            <a:ext cx="1579150" cy="15791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B73C21B-B42E-4D38-B49A-1AD1EFB19833}"/>
              </a:ext>
            </a:extLst>
          </p:cNvPr>
          <p:cNvSpPr/>
          <p:nvPr/>
        </p:nvSpPr>
        <p:spPr>
          <a:xfrm>
            <a:off x="3832697" y="3429000"/>
            <a:ext cx="4837889" cy="72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신시내티에서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울펜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슈타인을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소집중</a:t>
            </a:r>
            <a:r>
              <a:rPr lang="ko-KR" altLang="en-US" dirty="0">
                <a:solidFill>
                  <a:schemeClr val="tx1"/>
                </a:solidFill>
              </a:rPr>
              <a:t> 입니다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A9CDFBC-032D-4D5B-AE00-62F353F3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686050"/>
            <a:ext cx="7429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4EE1C56B-CF68-4931-9865-E0135CBBF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287117"/>
            <a:ext cx="14859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352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F3CDE18D-8C04-4095-B050-EA782D7DB573}"/>
              </a:ext>
            </a:extLst>
          </p:cNvPr>
          <p:cNvGrpSpPr/>
          <p:nvPr/>
        </p:nvGrpSpPr>
        <p:grpSpPr>
          <a:xfrm>
            <a:off x="-414841" y="-4"/>
            <a:ext cx="12606841" cy="6253034"/>
            <a:chOff x="-414841" y="-4"/>
            <a:chExt cx="12606841" cy="6253034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7A5C28D-D858-499B-991B-C9D48FBB6435}"/>
                </a:ext>
              </a:extLst>
            </p:cNvPr>
            <p:cNvSpPr/>
            <p:nvPr/>
          </p:nvSpPr>
          <p:spPr>
            <a:xfrm>
              <a:off x="0" y="42634"/>
              <a:ext cx="12192000" cy="40622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F1E9AEF-AE70-46D6-9DCD-DA5E53DF18D1}"/>
                </a:ext>
              </a:extLst>
            </p:cNvPr>
            <p:cNvSpPr/>
            <p:nvPr/>
          </p:nvSpPr>
          <p:spPr>
            <a:xfrm>
              <a:off x="490721" y="195034"/>
              <a:ext cx="11701279" cy="4917773"/>
            </a:xfrm>
            <a:prstGeom prst="ellipse">
              <a:avLst/>
            </a:prstGeom>
            <a:solidFill>
              <a:schemeClr val="accent1">
                <a:alpha val="28000"/>
              </a:schemeClr>
            </a:solidFill>
            <a:ln>
              <a:noFill/>
            </a:ln>
            <a:effectLst>
              <a:softEdge rad="660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1E545AF-3418-4291-B5F3-26C8B3D6CF8D}"/>
                </a:ext>
              </a:extLst>
            </p:cNvPr>
            <p:cNvSpPr/>
            <p:nvPr/>
          </p:nvSpPr>
          <p:spPr>
            <a:xfrm flipV="1">
              <a:off x="-1" y="-4"/>
              <a:ext cx="12192001" cy="605790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40C3BF-8158-4E62-B7F8-FEA79E3D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788" y="1979968"/>
              <a:ext cx="1329025" cy="2123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74D04A-104A-4E73-BED0-D88EC262E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9" t="68925" r="19689" b="19321"/>
            <a:stretch/>
          </p:blipFill>
          <p:spPr>
            <a:xfrm>
              <a:off x="970061" y="1023326"/>
              <a:ext cx="1054871" cy="10534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36A2CEF-EC52-41EC-A681-025CF4DC7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850" y="120195"/>
              <a:ext cx="1579150" cy="157915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B73C21B-B42E-4D38-B49A-1AD1EFB19833}"/>
                </a:ext>
              </a:extLst>
            </p:cNvPr>
            <p:cNvSpPr/>
            <p:nvPr/>
          </p:nvSpPr>
          <p:spPr>
            <a:xfrm>
              <a:off x="7506485" y="240080"/>
              <a:ext cx="3106364" cy="6696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</a:rPr>
                <a:t>불러 </a:t>
              </a:r>
              <a:r>
                <a:rPr lang="ko-KR" altLang="en-US" sz="3200" dirty="0" err="1">
                  <a:solidFill>
                    <a:schemeClr val="tx1"/>
                  </a:solidFill>
                </a:rPr>
                <a:t>오는중</a:t>
              </a:r>
              <a:r>
                <a:rPr lang="en-US" altLang="ko-KR" sz="3200" dirty="0">
                  <a:solidFill>
                    <a:schemeClr val="tx1"/>
                  </a:solidFill>
                </a:rPr>
                <a:t>…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70AFC3-2B98-46C8-A21F-1CFE003E9D66}"/>
                </a:ext>
              </a:extLst>
            </p:cNvPr>
            <p:cNvSpPr/>
            <p:nvPr/>
          </p:nvSpPr>
          <p:spPr>
            <a:xfrm>
              <a:off x="292826" y="2119375"/>
              <a:ext cx="2409340" cy="3467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방어 파괴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B928DF7-D849-49E1-A098-F79D4493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00222" flipH="1">
              <a:off x="7854472" y="1187701"/>
              <a:ext cx="792246" cy="76654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A76D8D9-4669-4092-8ADF-B930F245E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5427" flipH="1">
              <a:off x="9118414" y="2493250"/>
              <a:ext cx="614878" cy="65392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0F909C1-6EA2-4A94-920F-6DFE6F524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36027" y="2410592"/>
              <a:ext cx="181310" cy="2688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2CF496F-CEE1-4B01-9FBA-4F05A3AB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64265" flipH="1">
              <a:off x="8549080" y="2880274"/>
              <a:ext cx="236491" cy="24703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880A591-A31A-43A3-91B2-F2D613AD4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83934" flipH="1">
              <a:off x="9124716" y="3272521"/>
              <a:ext cx="370504" cy="26520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FABE1C4-6412-4237-B03D-E57A56118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1802" flipH="1">
              <a:off x="8538635" y="3839123"/>
              <a:ext cx="145837" cy="214342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D5FEA40-22CA-4664-A3AE-1C3E3E9BA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88588" flipH="1">
              <a:off x="8677108" y="3507929"/>
              <a:ext cx="271965" cy="35239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4A68405-1C58-467C-9153-E40131EE2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43879" y="1896994"/>
              <a:ext cx="788305" cy="61033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5E3C904-330F-4BE2-A63B-156D4EB8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02883" y="2153375"/>
              <a:ext cx="1523941" cy="19467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CB35811-D517-40A7-A7FE-D7F28678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000497">
              <a:off x="9871543" y="2661728"/>
              <a:ext cx="236490" cy="247037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C90AE3B-D778-47B1-8CBD-3637105D1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396238">
              <a:off x="9891302" y="2393479"/>
              <a:ext cx="181310" cy="26883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8ACA1417-B5F9-4EBB-A2B0-0EE41EBD0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68511">
              <a:off x="9927365" y="3358764"/>
              <a:ext cx="271965" cy="352393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41C24D6-4747-4EB4-A71D-12F4A315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80886">
              <a:off x="10002308" y="3803627"/>
              <a:ext cx="145835" cy="214339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049088B-02BF-4DF5-B655-7C5C94075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058999">
              <a:off x="7183310" y="1736491"/>
              <a:ext cx="2475866" cy="2813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5B92700-91DF-4803-AB3A-EF05FB42C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777" y="1915083"/>
              <a:ext cx="1329025" cy="2123384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51AC4CA-0F24-4C42-B444-577F954F265C}"/>
                </a:ext>
              </a:extLst>
            </p:cNvPr>
            <p:cNvSpPr/>
            <p:nvPr/>
          </p:nvSpPr>
          <p:spPr>
            <a:xfrm>
              <a:off x="1942919" y="4109134"/>
              <a:ext cx="10226806" cy="1939755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454845F-BE3E-4B67-A70C-FFE1E4FB1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45" b="61266"/>
            <a:stretch/>
          </p:blipFill>
          <p:spPr>
            <a:xfrm>
              <a:off x="490722" y="3446815"/>
              <a:ext cx="1357537" cy="1604631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AAC517-8212-4D68-AF1C-F7C4D1A83317}"/>
                </a:ext>
              </a:extLst>
            </p:cNvPr>
            <p:cNvSpPr/>
            <p:nvPr/>
          </p:nvSpPr>
          <p:spPr>
            <a:xfrm>
              <a:off x="2529294" y="4333880"/>
              <a:ext cx="9435727" cy="16143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3F735BD-CDA9-4D33-9463-FCAE31FFECEA}"/>
                </a:ext>
              </a:extLst>
            </p:cNvPr>
            <p:cNvSpPr/>
            <p:nvPr/>
          </p:nvSpPr>
          <p:spPr>
            <a:xfrm>
              <a:off x="2529295" y="4327792"/>
              <a:ext cx="9511926" cy="1616022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/>
                  </a:solidFill>
                </a:rPr>
                <a:t>방어 파괴 스킬은 갑옷을 입은 적의 방어를 무시하는 공격을 하지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</a:rPr>
                <a:t>갑옷을 둘둘 입은 놈들이 맘에 들지 않는다면 선택해봐</a:t>
              </a:r>
              <a:r>
                <a:rPr lang="en-US" altLang="ko-KR" dirty="0">
                  <a:solidFill>
                    <a:schemeClr val="tx1"/>
                  </a:solidFill>
                </a:rPr>
                <a:t>!</a:t>
              </a:r>
              <a:r>
                <a:rPr lang="ko-KR" altLang="en-US" dirty="0">
                  <a:solidFill>
                    <a:schemeClr val="tx1"/>
                  </a:solidFill>
                </a:rPr>
                <a:t> 이걸로 </a:t>
              </a:r>
              <a:r>
                <a:rPr lang="en-US" altLang="ko-KR" dirty="0">
                  <a:solidFill>
                    <a:schemeClr val="tx1"/>
                  </a:solidFill>
                </a:rPr>
                <a:t>‘</a:t>
              </a:r>
              <a:r>
                <a:rPr lang="en-US" altLang="ko-KR" strike="sngStrike" dirty="0">
                  <a:solidFill>
                    <a:schemeClr val="tx1"/>
                  </a:solidFill>
                </a:rPr>
                <a:t>(</a:t>
              </a:r>
              <a:r>
                <a:rPr lang="ko-KR" altLang="en-US" strike="sngStrike" dirty="0">
                  <a:solidFill>
                    <a:schemeClr val="tx1"/>
                  </a:solidFill>
                </a:rPr>
                <a:t>다른 캐릭터 이름</a:t>
              </a:r>
              <a:r>
                <a:rPr lang="en-US" altLang="ko-KR" strike="sngStrike" dirty="0">
                  <a:solidFill>
                    <a:schemeClr val="tx1"/>
                  </a:solidFill>
                </a:rPr>
                <a:t>)</a:t>
              </a:r>
              <a:r>
                <a:rPr lang="en-US" altLang="ko-KR" dirty="0">
                  <a:solidFill>
                    <a:schemeClr val="tx1"/>
                  </a:solidFill>
                </a:rPr>
                <a:t>’</a:t>
              </a:r>
              <a:r>
                <a:rPr lang="ko-KR" altLang="en-US" dirty="0">
                  <a:solidFill>
                    <a:schemeClr val="tx1"/>
                  </a:solidFill>
                </a:rPr>
                <a:t>도 한 방 때려줬으면 </a:t>
              </a:r>
              <a:r>
                <a:rPr lang="ko-KR" altLang="en-US" dirty="0" err="1">
                  <a:solidFill>
                    <a:schemeClr val="tx1"/>
                  </a:solidFill>
                </a:rPr>
                <a:t>좋겠어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98EFA6-C154-4CE0-AE70-26167F7C8202}"/>
                </a:ext>
              </a:extLst>
            </p:cNvPr>
            <p:cNvSpPr/>
            <p:nvPr/>
          </p:nvSpPr>
          <p:spPr>
            <a:xfrm>
              <a:off x="60222" y="5177748"/>
              <a:ext cx="2276274" cy="871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CE3B70-D3CD-460E-90F7-6C931380145A}"/>
                </a:ext>
              </a:extLst>
            </p:cNvPr>
            <p:cNvSpPr/>
            <p:nvPr/>
          </p:nvSpPr>
          <p:spPr>
            <a:xfrm>
              <a:off x="-414841" y="4935166"/>
              <a:ext cx="3020335" cy="131786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캐릭터 이름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332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A62C0-A24F-488F-A0AB-5B7724E1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BADEB-C0DA-4B3A-9EF9-FB19BC1A4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AC1E1-DAEA-4857-9E68-C8765FD6F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685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F4A8BBAC-6267-4852-B277-F0B62EE7A95C}"/>
              </a:ext>
            </a:extLst>
          </p:cNvPr>
          <p:cNvSpPr>
            <a:spLocks/>
          </p:cNvSpPr>
          <p:nvPr/>
        </p:nvSpPr>
        <p:spPr>
          <a:xfrm>
            <a:off x="6165089" y="1988889"/>
            <a:ext cx="5992805" cy="4841099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Attack touch area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13354F-C818-4DE3-BD6C-926E91FCB799}"/>
              </a:ext>
            </a:extLst>
          </p:cNvPr>
          <p:cNvSpPr>
            <a:spLocks/>
          </p:cNvSpPr>
          <p:nvPr/>
        </p:nvSpPr>
        <p:spPr>
          <a:xfrm>
            <a:off x="-4067" y="1990232"/>
            <a:ext cx="6162846" cy="4843783"/>
          </a:xfrm>
          <a:prstGeom prst="rect">
            <a:avLst/>
          </a:prstGeom>
          <a:solidFill>
            <a:schemeClr val="accent5">
              <a:lumMod val="50000"/>
              <a:alpha val="1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Jump touch area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41AEA9-C45A-4E54-A256-12F8EF3F8B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7603600" y="6840091"/>
            <a:ext cx="1224773" cy="10331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CC9D78D-F3AB-4A32-BE92-161E4F29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6766209" y="6840091"/>
            <a:ext cx="1224773" cy="1033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0C6159-DFE2-47EB-B4F3-07C99B569C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5928818" y="6840091"/>
            <a:ext cx="1224773" cy="1033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2235" y="1"/>
            <a:ext cx="12149357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622CB4-BE86-4716-A015-7FC90A253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SKILL UI area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D036D85-EA5E-4DE4-AE0C-CCAA1128BA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5734058" y="3259984"/>
            <a:ext cx="3451707" cy="29115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0998930" y="5150010"/>
            <a:ext cx="1190961" cy="10046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8763987" y="4005445"/>
            <a:ext cx="2561643" cy="2160806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8772199" y="6858000"/>
            <a:ext cx="3419801" cy="1941547"/>
            <a:chOff x="596412" y="2894051"/>
            <a:chExt cx="3419801" cy="194154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4994E9-CC18-4EE6-98FC-4008950DC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12" y="2894051"/>
              <a:ext cx="3419801" cy="1923638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76949-7E3F-4958-9C3D-DE24331631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12" y="4460608"/>
              <a:ext cx="3419801" cy="282861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12980AA-98F7-46D5-A854-ABED2C71276B}"/>
                </a:ext>
              </a:extLst>
            </p:cNvPr>
            <p:cNvSpPr/>
            <p:nvPr/>
          </p:nvSpPr>
          <p:spPr>
            <a:xfrm>
              <a:off x="596412" y="2894053"/>
              <a:ext cx="3419801" cy="12144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frame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00C9C1-DEF2-4DF4-8E4D-6F341832D0C8}"/>
                </a:ext>
              </a:extLst>
            </p:cNvPr>
            <p:cNvSpPr/>
            <p:nvPr/>
          </p:nvSpPr>
          <p:spPr>
            <a:xfrm>
              <a:off x="604684" y="3013239"/>
              <a:ext cx="810588" cy="364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Hp/info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16A1339-D33B-4936-A0B8-989C651F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275" y="3884044"/>
              <a:ext cx="374094" cy="59769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D34ACC5-4D75-48A7-BF2F-9AA726EDC100}"/>
                </a:ext>
              </a:extLst>
            </p:cNvPr>
            <p:cNvSpPr>
              <a:spLocks/>
            </p:cNvSpPr>
            <p:nvPr/>
          </p:nvSpPr>
          <p:spPr>
            <a:xfrm>
              <a:off x="604684" y="3919370"/>
              <a:ext cx="810588" cy="916228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Jump</a:t>
              </a:r>
            </a:p>
            <a:p>
              <a:pPr algn="ctr"/>
              <a:r>
                <a:rPr lang="en-US" dirty="0"/>
                <a:t>area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AEF07B6-BC57-43C3-A5C7-2C67551D9B89}"/>
                </a:ext>
              </a:extLst>
            </p:cNvPr>
            <p:cNvSpPr>
              <a:spLocks/>
            </p:cNvSpPr>
            <p:nvPr/>
          </p:nvSpPr>
          <p:spPr>
            <a:xfrm>
              <a:off x="3205625" y="3909833"/>
              <a:ext cx="810588" cy="916228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</a:t>
              </a:r>
            </a:p>
            <a:p>
              <a:pPr algn="ctr"/>
              <a:r>
                <a:rPr lang="en-US" dirty="0"/>
                <a:t>area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34264A0-7262-439F-AB9A-02D3A37BE051}"/>
                </a:ext>
              </a:extLst>
            </p:cNvPr>
            <p:cNvSpPr/>
            <p:nvPr/>
          </p:nvSpPr>
          <p:spPr>
            <a:xfrm>
              <a:off x="3511521" y="3010870"/>
              <a:ext cx="504691" cy="3480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일시정지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090D94A-1A64-413C-B6C8-48C35BA46C5E}"/>
              </a:ext>
            </a:extLst>
          </p:cNvPr>
          <p:cNvSpPr>
            <a:spLocks/>
          </p:cNvSpPr>
          <p:nvPr/>
        </p:nvSpPr>
        <p:spPr>
          <a:xfrm>
            <a:off x="3121925" y="4289860"/>
            <a:ext cx="1856066" cy="1886494"/>
          </a:xfrm>
          <a:prstGeom prst="rect">
            <a:avLst/>
          </a:prstGeom>
          <a:solidFill>
            <a:srgbClr val="92D05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400" dirty="0" err="1">
                <a:solidFill>
                  <a:schemeClr val="tx1"/>
                </a:solidFill>
              </a:rPr>
              <a:t>Att</a:t>
            </a:r>
            <a:r>
              <a:rPr lang="en-US" sz="4400" dirty="0">
                <a:solidFill>
                  <a:schemeClr val="tx1"/>
                </a:solidFill>
              </a:rPr>
              <a:t> box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E4407DA-E25C-41C1-BFFE-676FF761F4B2}"/>
              </a:ext>
            </a:extLst>
          </p:cNvPr>
          <p:cNvSpPr>
            <a:spLocks/>
          </p:cNvSpPr>
          <p:nvPr/>
        </p:nvSpPr>
        <p:spPr>
          <a:xfrm>
            <a:off x="3094608" y="3810459"/>
            <a:ext cx="905239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1"/>
                </a:solidFill>
              </a:rPr>
              <a:t>Knock back distance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774879" y="3866104"/>
            <a:ext cx="2326852" cy="2310250"/>
          </a:xfrm>
          <a:prstGeom prst="rect">
            <a:avLst/>
          </a:prstGeom>
          <a:solidFill>
            <a:srgbClr val="8585FF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normal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159499" y="3861230"/>
            <a:ext cx="2604480" cy="2315124"/>
          </a:xfrm>
          <a:prstGeom prst="rect">
            <a:avLst/>
          </a:prstGeom>
          <a:solidFill>
            <a:srgbClr val="FF7C80">
              <a:alpha val="76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heavy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094027" y="3854554"/>
            <a:ext cx="1063867" cy="2311697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light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2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70881B-50B7-48D2-B803-17343CE97B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694" y="461874"/>
            <a:ext cx="11752634" cy="432738"/>
          </a:xfrm>
        </p:spPr>
        <p:txBody>
          <a:bodyPr/>
          <a:lstStyle/>
          <a:p>
            <a:r>
              <a:rPr lang="ko-KR" altLang="en-US" dirty="0"/>
              <a:t>기획 게임 의도</a:t>
            </a:r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1699C1-C3D9-4DB7-8FCF-E6E35AAAA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02498"/>
              </p:ext>
            </p:extLst>
          </p:nvPr>
        </p:nvGraphicFramePr>
        <p:xfrm>
          <a:off x="5144608" y="912417"/>
          <a:ext cx="6834719" cy="65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335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2084598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26282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2698504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</a:tblGrid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무작위 특성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3198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99EA42B4-E8A0-467A-BCE5-A574D0DCF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6" y="918515"/>
            <a:ext cx="3004385" cy="16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182D8E-2F2A-4BEB-82CD-543641258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4" y="906955"/>
            <a:ext cx="3008207" cy="1682861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7502F2C0-6D91-4CDB-A525-374501FB33D8}"/>
              </a:ext>
            </a:extLst>
          </p:cNvPr>
          <p:cNvSpPr txBox="1">
            <a:spLocks/>
          </p:cNvSpPr>
          <p:nvPr/>
        </p:nvSpPr>
        <p:spPr>
          <a:xfrm>
            <a:off x="5144034" y="1549976"/>
            <a:ext cx="6821271" cy="215041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 러닝 게임과 액션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RPG</a:t>
            </a:r>
            <a:r>
              <a:rPr lang="ko-KR" altLang="en-US" sz="1200" dirty="0"/>
              <a:t>가 결합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조작으로 캐릭터를 성장 시키고 보스를 공략 하는 재미를 느낄 수 있는 게임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 </a:t>
            </a:r>
            <a:r>
              <a:rPr lang="ko-KR" altLang="en-US" sz="1200" b="1" dirty="0"/>
              <a:t>스테이지 안에서 러닝 구간과 전투 구간으로 나눠져 진행</a:t>
            </a:r>
            <a:r>
              <a:rPr lang="en-US" altLang="ko-KR" sz="1200" b="1" dirty="0"/>
              <a:t>. </a:t>
            </a:r>
            <a:r>
              <a:rPr lang="ko-KR" altLang="en-US" sz="1200" dirty="0"/>
              <a:t>전체 구간의 </a:t>
            </a:r>
            <a:r>
              <a:rPr lang="en-US" altLang="ko-KR" sz="1200" dirty="0"/>
              <a:t>50% </a:t>
            </a:r>
            <a:r>
              <a:rPr lang="ko-KR" altLang="en-US" sz="1200" dirty="0"/>
              <a:t>정도인 러닝 구간에서는 점프와 공격으로 실수 없이 지나가며 보스 공략에 필요한 버프와 </a:t>
            </a:r>
            <a:r>
              <a:rPr lang="ko-KR" altLang="en-US" sz="1200" dirty="0" err="1"/>
              <a:t>디버프를</a:t>
            </a:r>
            <a:r>
              <a:rPr lang="ko-KR" altLang="en-US" sz="1200" dirty="0"/>
              <a:t> 모으고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전투 구간에서는 점프가 회피나 방어 조작으로 바뀌고 보스의 패턴에 맞춰 공격과 방어를 적절하게 사용하여 보스를</a:t>
            </a:r>
            <a:r>
              <a:rPr lang="en-US" altLang="ko-KR" sz="1200" dirty="0"/>
              <a:t> </a:t>
            </a:r>
            <a:r>
              <a:rPr lang="ko-KR" altLang="en-US" sz="1200" dirty="0"/>
              <a:t>공략 하는 재미에 중점</a:t>
            </a:r>
            <a:r>
              <a:rPr lang="en-US" altLang="ko-KR" sz="1200" dirty="0"/>
              <a:t>.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81EB42E2-B617-41D7-80BB-60F2C71558CB}"/>
              </a:ext>
            </a:extLst>
          </p:cNvPr>
          <p:cNvSpPr txBox="1">
            <a:spLocks/>
          </p:cNvSpPr>
          <p:nvPr/>
        </p:nvSpPr>
        <p:spPr>
          <a:xfrm>
            <a:off x="245173" y="2373235"/>
            <a:ext cx="2978076" cy="2066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200" dirty="0"/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F7F65308-F311-416F-B2CA-3E9F64F9B155}"/>
              </a:ext>
            </a:extLst>
          </p:cNvPr>
          <p:cNvSpPr txBox="1">
            <a:spLocks/>
          </p:cNvSpPr>
          <p:nvPr/>
        </p:nvSpPr>
        <p:spPr>
          <a:xfrm>
            <a:off x="234660" y="909361"/>
            <a:ext cx="11744668" cy="577967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F9F1183-360A-4EE4-A13C-759118B7A965}"/>
              </a:ext>
            </a:extLst>
          </p:cNvPr>
          <p:cNvGrpSpPr/>
          <p:nvPr/>
        </p:nvGrpSpPr>
        <p:grpSpPr>
          <a:xfrm>
            <a:off x="365897" y="4059439"/>
            <a:ext cx="2729800" cy="2102378"/>
            <a:chOff x="5275393" y="2657007"/>
            <a:chExt cx="2729800" cy="210237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EAAE79B-D54A-4A31-8386-8EA8485F5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893" y="3389981"/>
              <a:ext cx="1058256" cy="105825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D8F212-2A67-42DC-BF10-4762051447CC}"/>
                </a:ext>
              </a:extLst>
            </p:cNvPr>
            <p:cNvSpPr/>
            <p:nvPr/>
          </p:nvSpPr>
          <p:spPr>
            <a:xfrm>
              <a:off x="5275393" y="3073601"/>
              <a:ext cx="1450739" cy="21605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장애물은 점프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A996EAF-2D4B-4CB2-95D8-F3E3D19DF37C}"/>
                </a:ext>
              </a:extLst>
            </p:cNvPr>
            <p:cNvSpPr/>
            <p:nvPr/>
          </p:nvSpPr>
          <p:spPr>
            <a:xfrm>
              <a:off x="6670792" y="3062389"/>
              <a:ext cx="1250682" cy="20021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몬스터는 공격</a:t>
              </a:r>
              <a:r>
                <a:rPr lang="en-US" altLang="ko-KR" sz="1200" dirty="0">
                  <a:solidFill>
                    <a:schemeClr val="tx1"/>
                  </a:solidFill>
                </a:rPr>
                <a:t>!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A793CF-F5DC-421F-ADAF-CD9A553AFF3B}"/>
                </a:ext>
              </a:extLst>
            </p:cNvPr>
            <p:cNvSpPr/>
            <p:nvPr/>
          </p:nvSpPr>
          <p:spPr>
            <a:xfrm>
              <a:off x="5275393" y="2657007"/>
              <a:ext cx="2703232" cy="40889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2649FF"/>
                  </a:solidFill>
                </a:rPr>
                <a:t>간편하고 직관적인 조작</a:t>
              </a:r>
              <a:r>
                <a:rPr lang="en-US" altLang="ko-KR" sz="1400" b="1" dirty="0">
                  <a:solidFill>
                    <a:srgbClr val="2649FF"/>
                  </a:solidFill>
                </a:rPr>
                <a:t>.</a:t>
              </a:r>
              <a:endParaRPr lang="en-US" sz="1400" b="1" dirty="0">
                <a:solidFill>
                  <a:srgbClr val="2649FF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EF0EBBA-D553-4358-8589-4216E4BB6675}"/>
                </a:ext>
              </a:extLst>
            </p:cNvPr>
            <p:cNvGrpSpPr/>
            <p:nvPr/>
          </p:nvGrpSpPr>
          <p:grpSpPr>
            <a:xfrm>
              <a:off x="6500423" y="3008243"/>
              <a:ext cx="1504770" cy="1751142"/>
              <a:chOff x="5469352" y="3984978"/>
              <a:chExt cx="1504770" cy="1751142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619D559-2EA8-4445-AD19-AEF3C14F2A84}"/>
                  </a:ext>
                </a:extLst>
              </p:cNvPr>
              <p:cNvGrpSpPr/>
              <p:nvPr/>
            </p:nvGrpSpPr>
            <p:grpSpPr>
              <a:xfrm>
                <a:off x="5524484" y="4278469"/>
                <a:ext cx="1449638" cy="1222805"/>
                <a:chOff x="5524484" y="4278469"/>
                <a:chExt cx="1449638" cy="1222805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580B1B67-FE8A-40C0-80AD-52F5EE8A5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5647"/>
                <a:stretch/>
              </p:blipFill>
              <p:spPr>
                <a:xfrm flipH="1">
                  <a:off x="5524484" y="4278469"/>
                  <a:ext cx="1449638" cy="1222805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029766C0-0DE7-41EF-848D-04680B106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93" t="23213" r="37791" b="51350"/>
                <a:stretch/>
              </p:blipFill>
              <p:spPr>
                <a:xfrm flipH="1">
                  <a:off x="5837139" y="4910783"/>
                  <a:ext cx="102226" cy="368684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E1B502AB-1087-43EB-A479-6F8C31BCF5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93" t="23213" r="37791" b="51350"/>
                <a:stretch/>
              </p:blipFill>
              <p:spPr>
                <a:xfrm rot="19796204" flipH="1">
                  <a:off x="6495155" y="4778197"/>
                  <a:ext cx="131736" cy="244340"/>
                </a:xfrm>
                <a:prstGeom prst="rect">
                  <a:avLst/>
                </a:prstGeom>
              </p:spPr>
            </p:pic>
            <p:sp>
              <p:nvSpPr>
                <p:cNvPr id="35" name="십자형 34">
                  <a:extLst>
                    <a:ext uri="{FF2B5EF4-FFF2-40B4-BE49-F238E27FC236}">
                      <a16:creationId xmlns:a16="http://schemas.microsoft.com/office/drawing/2014/main" id="{BB785BD0-F7DD-444E-9992-009D79CC63A8}"/>
                    </a:ext>
                  </a:extLst>
                </p:cNvPr>
                <p:cNvSpPr/>
                <p:nvPr/>
              </p:nvSpPr>
              <p:spPr>
                <a:xfrm rot="2111219">
                  <a:off x="5822210" y="4880335"/>
                  <a:ext cx="272223" cy="271977"/>
                </a:xfrm>
                <a:prstGeom prst="plus">
                  <a:avLst>
                    <a:gd name="adj" fmla="val 4635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6" name="십자형 35">
                  <a:extLst>
                    <a:ext uri="{FF2B5EF4-FFF2-40B4-BE49-F238E27FC236}">
                      <a16:creationId xmlns:a16="http://schemas.microsoft.com/office/drawing/2014/main" id="{A3106915-3F4B-449C-895E-08DB9F2734EA}"/>
                    </a:ext>
                  </a:extLst>
                </p:cNvPr>
                <p:cNvSpPr/>
                <p:nvPr/>
              </p:nvSpPr>
              <p:spPr>
                <a:xfrm rot="2111219">
                  <a:off x="6393391" y="4752898"/>
                  <a:ext cx="272223" cy="271977"/>
                </a:xfrm>
                <a:prstGeom prst="plus">
                  <a:avLst>
                    <a:gd name="adj" fmla="val 4635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pic>
            <p:nvPicPr>
              <p:cNvPr id="31" name="Picture 4" descr="Aura Effect Png - Dragon Ball Aura Png (420x420), Png Download">
                <a:extLst>
                  <a:ext uri="{FF2B5EF4-FFF2-40B4-BE49-F238E27FC236}">
                    <a16:creationId xmlns:a16="http://schemas.microsoft.com/office/drawing/2014/main" id="{5A5F8337-C11F-41C0-9693-379EFF2174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358377">
                <a:off x="4873027" y="4581303"/>
                <a:ext cx="1751142" cy="55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6F6E0A8C-F623-48E9-A3E1-E64D921C9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8" y="854856"/>
            <a:ext cx="4915041" cy="2830783"/>
          </a:xfrm>
          <a:prstGeom prst="rect">
            <a:avLst/>
          </a:prstGeom>
        </p:spPr>
      </p:pic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E2BEEAB9-829E-4D20-8C0D-293B60982365}"/>
              </a:ext>
            </a:extLst>
          </p:cNvPr>
          <p:cNvSpPr txBox="1">
            <a:spLocks/>
          </p:cNvSpPr>
          <p:nvPr/>
        </p:nvSpPr>
        <p:spPr>
          <a:xfrm>
            <a:off x="234660" y="3429000"/>
            <a:ext cx="3982372" cy="20733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100" dirty="0"/>
              <a:t>닥</a:t>
            </a:r>
            <a:r>
              <a:rPr lang="en-US" altLang="ko-KR" sz="1100" dirty="0"/>
              <a:t>.</a:t>
            </a:r>
            <a:r>
              <a:rPr lang="ko-KR" altLang="en-US" sz="1100" dirty="0"/>
              <a:t>돌 용사 예시 이미지</a:t>
            </a:r>
            <a:endParaRPr lang="en-US" altLang="ko-KR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DB5C18-A632-4B01-BAED-665ADC89E3FC}"/>
              </a:ext>
            </a:extLst>
          </p:cNvPr>
          <p:cNvGrpSpPr/>
          <p:nvPr/>
        </p:nvGrpSpPr>
        <p:grpSpPr>
          <a:xfrm>
            <a:off x="6029958" y="3768492"/>
            <a:ext cx="2703232" cy="2852437"/>
            <a:chOff x="2729794" y="3701630"/>
            <a:chExt cx="2703232" cy="2852437"/>
          </a:xfrm>
        </p:grpSpPr>
        <p:pic>
          <p:nvPicPr>
            <p:cNvPr id="1026" name="Picture 2" descr="Image result for tap titans">
              <a:extLst>
                <a:ext uri="{FF2B5EF4-FFF2-40B4-BE49-F238E27FC236}">
                  <a16:creationId xmlns:a16="http://schemas.microsoft.com/office/drawing/2014/main" id="{9A2AA4A9-9B57-4EDD-80C4-C3B839B129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753"/>
            <a:stretch/>
          </p:blipFill>
          <p:spPr bwMode="auto">
            <a:xfrm>
              <a:off x="3198613" y="4125278"/>
              <a:ext cx="1726521" cy="2428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E399E07-7EFA-4504-9096-0E92E8034DB6}"/>
                </a:ext>
              </a:extLst>
            </p:cNvPr>
            <p:cNvSpPr/>
            <p:nvPr/>
          </p:nvSpPr>
          <p:spPr>
            <a:xfrm>
              <a:off x="2729794" y="3701630"/>
              <a:ext cx="2703232" cy="40889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2649FF"/>
                  </a:solidFill>
                </a:rPr>
                <a:t>다양한 패턴의 보스들을 공략</a:t>
              </a:r>
              <a:r>
                <a:rPr lang="en-US" altLang="ko-KR" sz="1400" b="1" dirty="0">
                  <a:solidFill>
                    <a:srgbClr val="2649FF"/>
                  </a:solidFill>
                </a:rPr>
                <a:t>.</a:t>
              </a:r>
              <a:endParaRPr lang="en-US" sz="1400" b="1" dirty="0">
                <a:solidFill>
                  <a:srgbClr val="2649FF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07DCFC-CE74-40AC-8F53-70764DB4EA75}"/>
              </a:ext>
            </a:extLst>
          </p:cNvPr>
          <p:cNvSpPr/>
          <p:nvPr/>
        </p:nvSpPr>
        <p:spPr>
          <a:xfrm>
            <a:off x="9276095" y="4252806"/>
            <a:ext cx="2703232" cy="40889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2649FF"/>
                </a:solidFill>
              </a:rPr>
              <a:t>캐릭터를 수집하고 육성</a:t>
            </a:r>
            <a:endParaRPr lang="en-US" sz="1400" b="1" dirty="0">
              <a:solidFill>
                <a:srgbClr val="2649FF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CE83AB-46D2-41E8-A04B-5AAAB3020C65}"/>
              </a:ext>
            </a:extLst>
          </p:cNvPr>
          <p:cNvSpPr/>
          <p:nvPr/>
        </p:nvSpPr>
        <p:spPr>
          <a:xfrm>
            <a:off x="3185616" y="4068933"/>
            <a:ext cx="2703232" cy="40889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2649FF"/>
                </a:solidFill>
              </a:rPr>
              <a:t>러닝으로 </a:t>
            </a:r>
            <a:r>
              <a:rPr lang="ko-KR" altLang="en-US" sz="1400" b="1" dirty="0" err="1">
                <a:solidFill>
                  <a:srgbClr val="2649FF"/>
                </a:solidFill>
              </a:rPr>
              <a:t>파밍</a:t>
            </a:r>
            <a:r>
              <a:rPr lang="ko-KR" altLang="en-US" sz="1400" b="1" dirty="0">
                <a:solidFill>
                  <a:srgbClr val="2649FF"/>
                </a:solidFill>
              </a:rPr>
              <a:t> 하고 보스전까지</a:t>
            </a:r>
            <a:endParaRPr lang="en-US" sz="1400" b="1" dirty="0">
              <a:solidFill>
                <a:srgbClr val="264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11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5241AEA9-C45A-4E54-A256-12F8EF3F8B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7603600" y="6840091"/>
            <a:ext cx="1224773" cy="10331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CC9D78D-F3AB-4A32-BE92-161E4F29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6766209" y="6840091"/>
            <a:ext cx="1224773" cy="10331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0C6159-DFE2-47EB-B4F3-07C99B569C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5928818" y="6840091"/>
            <a:ext cx="1224773" cy="1033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2235" y="1"/>
            <a:ext cx="12149357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622CB4-BE86-4716-A015-7FC90A253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SKILL UI area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8772199" y="6858000"/>
            <a:ext cx="3419801" cy="1941547"/>
            <a:chOff x="596412" y="2894051"/>
            <a:chExt cx="3419801" cy="194154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4994E9-CC18-4EE6-98FC-4008950DC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12" y="2894051"/>
              <a:ext cx="3419801" cy="1923638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76949-7E3F-4958-9C3D-DE24331631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12" y="4460608"/>
              <a:ext cx="3419801" cy="282861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12980AA-98F7-46D5-A854-ABED2C71276B}"/>
                </a:ext>
              </a:extLst>
            </p:cNvPr>
            <p:cNvSpPr/>
            <p:nvPr/>
          </p:nvSpPr>
          <p:spPr>
            <a:xfrm>
              <a:off x="596412" y="2894053"/>
              <a:ext cx="3419801" cy="12144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frame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00C9C1-DEF2-4DF4-8E4D-6F341832D0C8}"/>
                </a:ext>
              </a:extLst>
            </p:cNvPr>
            <p:cNvSpPr/>
            <p:nvPr/>
          </p:nvSpPr>
          <p:spPr>
            <a:xfrm>
              <a:off x="604684" y="3013239"/>
              <a:ext cx="810588" cy="3648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Hp/info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16A1339-D33B-4936-A0B8-989C651F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275" y="3884044"/>
              <a:ext cx="374094" cy="59769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D34ACC5-4D75-48A7-BF2F-9AA726EDC100}"/>
                </a:ext>
              </a:extLst>
            </p:cNvPr>
            <p:cNvSpPr>
              <a:spLocks/>
            </p:cNvSpPr>
            <p:nvPr/>
          </p:nvSpPr>
          <p:spPr>
            <a:xfrm>
              <a:off x="604684" y="3919370"/>
              <a:ext cx="810588" cy="916228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Jump</a:t>
              </a:r>
            </a:p>
            <a:p>
              <a:pPr algn="ctr"/>
              <a:r>
                <a:rPr lang="en-US" dirty="0"/>
                <a:t>area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AEF07B6-BC57-43C3-A5C7-2C67551D9B89}"/>
                </a:ext>
              </a:extLst>
            </p:cNvPr>
            <p:cNvSpPr>
              <a:spLocks/>
            </p:cNvSpPr>
            <p:nvPr/>
          </p:nvSpPr>
          <p:spPr>
            <a:xfrm>
              <a:off x="3205625" y="3909833"/>
              <a:ext cx="810588" cy="916228"/>
            </a:xfrm>
            <a:prstGeom prst="rect">
              <a:avLst/>
            </a:prstGeom>
            <a:solidFill>
              <a:schemeClr val="accent5">
                <a:lumMod val="5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</a:t>
              </a:r>
            </a:p>
            <a:p>
              <a:pPr algn="ctr"/>
              <a:r>
                <a:rPr lang="en-US" dirty="0"/>
                <a:t>area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34264A0-7262-439F-AB9A-02D3A37BE051}"/>
                </a:ext>
              </a:extLst>
            </p:cNvPr>
            <p:cNvSpPr/>
            <p:nvPr/>
          </p:nvSpPr>
          <p:spPr>
            <a:xfrm>
              <a:off x="3511521" y="3010870"/>
              <a:ext cx="504691" cy="3480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일시정지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616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2192000" y="5213497"/>
            <a:ext cx="1190961" cy="100460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59701" cy="6835039"/>
            <a:chOff x="0" y="0"/>
            <a:chExt cx="12159701" cy="68350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5C3F96-D168-4365-8A58-21337C677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"/>
              <a:ext cx="12151584" cy="6834014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" y="6153394"/>
              <a:ext cx="12149350" cy="681645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622CB4-BE86-4716-A015-7FC90A253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703" y="4085089"/>
              <a:ext cx="1329025" cy="2123384"/>
            </a:xfrm>
            <a:prstGeom prst="rect">
              <a:avLst/>
            </a:prstGeom>
          </p:spPr>
        </p:pic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71294" y="982629"/>
              <a:ext cx="4387485" cy="9687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13AC296-79F9-4329-944B-DF349B8A524D}"/>
                </a:ext>
              </a:extLst>
            </p:cNvPr>
            <p:cNvSpPr/>
            <p:nvPr/>
          </p:nvSpPr>
          <p:spPr>
            <a:xfrm>
              <a:off x="11011630" y="4311"/>
              <a:ext cx="1148071" cy="919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설정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234" y="0"/>
              <a:ext cx="1761671" cy="921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점수 등의 기타 </a:t>
              </a:r>
              <a:r>
                <a:rPr lang="en-US" altLang="ko-KR" sz="2000" dirty="0">
                  <a:solidFill>
                    <a:schemeClr val="tx1"/>
                  </a:solidFill>
                </a:rPr>
                <a:t>INFO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1759314" y="280028"/>
              <a:ext cx="9246014" cy="6415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tx1"/>
                  </a:solidFill>
                </a:rPr>
                <a:t>HP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B62D8F9-57A1-437D-AEAD-F4DD85D31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7"/>
            <a:stretch/>
          </p:blipFill>
          <p:spPr>
            <a:xfrm>
              <a:off x="7651976" y="3467315"/>
              <a:ext cx="3181325" cy="2683523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1900751" y="1061433"/>
              <a:ext cx="4140457" cy="815468"/>
              <a:chOff x="1957901" y="1061433"/>
              <a:chExt cx="4140457" cy="815468"/>
            </a:xfrm>
          </p:grpSpPr>
          <p:sp>
            <p:nvSpPr>
              <p:cNvPr id="2" name="평행 사변형 1"/>
              <p:cNvSpPr/>
              <p:nvPr/>
            </p:nvSpPr>
            <p:spPr>
              <a:xfrm>
                <a:off x="1957901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541615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3125329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평행 사변형 43"/>
              <p:cNvSpPr/>
              <p:nvPr/>
            </p:nvSpPr>
            <p:spPr>
              <a:xfrm>
                <a:off x="3709043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/>
              <p:cNvSpPr/>
              <p:nvPr/>
            </p:nvSpPr>
            <p:spPr>
              <a:xfrm>
                <a:off x="4876471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평행 사변형 52"/>
              <p:cNvSpPr/>
              <p:nvPr/>
            </p:nvSpPr>
            <p:spPr>
              <a:xfrm>
                <a:off x="5460183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평행 사변형 53"/>
              <p:cNvSpPr/>
              <p:nvPr/>
            </p:nvSpPr>
            <p:spPr>
              <a:xfrm>
                <a:off x="4292757" y="1061433"/>
                <a:ext cx="638175" cy="815468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34" y="3778373"/>
              <a:ext cx="3095265" cy="241385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6526880" y="2737485"/>
              <a:ext cx="4789363" cy="3339003"/>
              <a:chOff x="7303360" y="4407302"/>
              <a:chExt cx="4789363" cy="3339003"/>
            </a:xfrm>
          </p:grpSpPr>
          <p:pic>
            <p:nvPicPr>
              <p:cNvPr id="69" name="Picture 4" descr="Aura Effect Png - Dragon Ball Aura Png (420x420), Png Download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3360" y="4830611"/>
                <a:ext cx="4006227" cy="2291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4" descr="Aura Effect Png - Dragon Ball Aura Png (420x420), Png Download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63201">
                <a:off x="7624510" y="5121818"/>
                <a:ext cx="4056848" cy="2320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4" descr="Aura Effect Png - Dragon Ball Aura Png (420x420), Png Download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15868">
                <a:off x="9225019" y="4226919"/>
                <a:ext cx="2086612" cy="266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" descr="Aura Effect Png - Dragon Ball Aura Png (420x420), Png Download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130469">
                <a:off x="9717786" y="5371367"/>
                <a:ext cx="2086612" cy="266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4" descr="Aura Effect Png - Dragon Ball Aura Png (420x420), Png Download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5800" y="4407302"/>
                <a:ext cx="2086612" cy="266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37457" y="982629"/>
              <a:ext cx="1740703" cy="9687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Skill icon</a:t>
              </a: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844675" y="1975487"/>
              <a:ext cx="4314104" cy="23487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뭘 해야 게이지가 충전 되는지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적어놓음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16612">
            <a:off x="269915" y="5119152"/>
            <a:ext cx="1005328" cy="128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2192000" y="5213497"/>
            <a:ext cx="1190961" cy="100460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0"/>
            <a:ext cx="12446677" cy="6835039"/>
            <a:chOff x="0" y="0"/>
            <a:chExt cx="12446677" cy="68350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5C3F96-D168-4365-8A58-21337C677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"/>
              <a:ext cx="12151584" cy="6834014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" y="6153394"/>
              <a:ext cx="12149350" cy="681645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3622CB4-BE86-4716-A015-7FC90A253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0703" y="4085089"/>
              <a:ext cx="1329025" cy="2123384"/>
            </a:xfrm>
            <a:prstGeom prst="rect">
              <a:avLst/>
            </a:prstGeom>
          </p:spPr>
        </p:pic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71294" y="982629"/>
              <a:ext cx="4387485" cy="9687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13AC296-79F9-4329-944B-DF349B8A524D}"/>
                </a:ext>
              </a:extLst>
            </p:cNvPr>
            <p:cNvSpPr/>
            <p:nvPr/>
          </p:nvSpPr>
          <p:spPr>
            <a:xfrm>
              <a:off x="11011630" y="4311"/>
              <a:ext cx="1148071" cy="919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설정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234" y="0"/>
              <a:ext cx="1761671" cy="921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점수 등의 기타 </a:t>
              </a:r>
              <a:r>
                <a:rPr lang="en-US" altLang="ko-KR" sz="2000" dirty="0">
                  <a:solidFill>
                    <a:schemeClr val="tx1"/>
                  </a:solidFill>
                </a:rPr>
                <a:t>INFO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1759314" y="280028"/>
              <a:ext cx="9246014" cy="6415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tx1"/>
                  </a:solidFill>
                </a:rPr>
                <a:t>HP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B62D8F9-57A1-437D-AEAD-F4DD85D31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7"/>
            <a:stretch/>
          </p:blipFill>
          <p:spPr>
            <a:xfrm flipH="1">
              <a:off x="9284578" y="3480015"/>
              <a:ext cx="3162099" cy="2683523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1900751" y="1061433"/>
              <a:ext cx="4140457" cy="815468"/>
              <a:chOff x="1957901" y="1061433"/>
              <a:chExt cx="4140457" cy="815468"/>
            </a:xfrm>
          </p:grpSpPr>
          <p:sp>
            <p:nvSpPr>
              <p:cNvPr id="2" name="평행 사변형 1"/>
              <p:cNvSpPr/>
              <p:nvPr/>
            </p:nvSpPr>
            <p:spPr>
              <a:xfrm>
                <a:off x="195790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541615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3125329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평행 사변형 43"/>
              <p:cNvSpPr/>
              <p:nvPr/>
            </p:nvSpPr>
            <p:spPr>
              <a:xfrm>
                <a:off x="370904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/>
              <p:cNvSpPr/>
              <p:nvPr/>
            </p:nvSpPr>
            <p:spPr>
              <a:xfrm>
                <a:off x="487647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평행 사변형 52"/>
              <p:cNvSpPr/>
              <p:nvPr/>
            </p:nvSpPr>
            <p:spPr>
              <a:xfrm>
                <a:off x="546018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평행 사변형 53"/>
              <p:cNvSpPr/>
              <p:nvPr/>
            </p:nvSpPr>
            <p:spPr>
              <a:xfrm>
                <a:off x="4292757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37457" y="982629"/>
              <a:ext cx="1740703" cy="9687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Skill icon</a:t>
              </a: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844675" y="1975487"/>
              <a:ext cx="4314104" cy="23487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뭘 해야 게이지가 충전 되는지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적어놓음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왼쪽 화살표 29"/>
            <p:cNvSpPr/>
            <p:nvPr/>
          </p:nvSpPr>
          <p:spPr>
            <a:xfrm rot="10800000">
              <a:off x="2219838" y="2896998"/>
              <a:ext cx="1219200" cy="1040019"/>
            </a:xfrm>
            <a:prstGeom prst="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왼쪽 화살표 34"/>
            <p:cNvSpPr/>
            <p:nvPr/>
          </p:nvSpPr>
          <p:spPr>
            <a:xfrm rot="10800000">
              <a:off x="10181408" y="2896998"/>
              <a:ext cx="1219200" cy="1040019"/>
            </a:xfrm>
            <a:prstGeom prst="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>
              <a:off x="3122640" y="2527300"/>
              <a:ext cx="7058768" cy="3626094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6600" dirty="0">
                  <a:solidFill>
                    <a:schemeClr val="tx1"/>
                  </a:solidFill>
                </a:rPr>
                <a:t>이동 속도</a:t>
              </a:r>
              <a:endParaRPr lang="en-US" altLang="ko-KR" sz="6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6600" dirty="0">
                  <a:solidFill>
                    <a:schemeClr val="tx1"/>
                  </a:solidFill>
                </a:rPr>
                <a:t>용사</a:t>
              </a:r>
              <a:r>
                <a:rPr lang="en-US" altLang="ko-KR" sz="6600" dirty="0">
                  <a:solidFill>
                    <a:schemeClr val="tx1"/>
                  </a:solidFill>
                </a:rPr>
                <a:t>&gt;</a:t>
              </a:r>
              <a:r>
                <a:rPr lang="ko-KR" altLang="en-US" sz="6600" dirty="0">
                  <a:solidFill>
                    <a:schemeClr val="tx1"/>
                  </a:solidFill>
                </a:rPr>
                <a:t>몬스터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212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2192000" y="5213497"/>
            <a:ext cx="1190961" cy="1004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622CB4-BE86-4716-A015-7FC90A25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50" b="15647"/>
          <a:stretch/>
        </p:blipFill>
        <p:spPr>
          <a:xfrm flipH="1">
            <a:off x="10148384" y="751160"/>
            <a:ext cx="2003200" cy="268352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900751" y="1061433"/>
            <a:ext cx="4140457" cy="815468"/>
            <a:chOff x="1957901" y="1061433"/>
            <a:chExt cx="4140457" cy="815468"/>
          </a:xfrm>
        </p:grpSpPr>
        <p:sp>
          <p:nvSpPr>
            <p:cNvPr id="2" name="평행 사변형 1"/>
            <p:cNvSpPr/>
            <p:nvPr/>
          </p:nvSpPr>
          <p:spPr>
            <a:xfrm>
              <a:off x="195790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2541615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3125329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370904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/>
            <p:cNvSpPr/>
            <p:nvPr/>
          </p:nvSpPr>
          <p:spPr>
            <a:xfrm>
              <a:off x="487647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평행 사변형 52"/>
            <p:cNvSpPr/>
            <p:nvPr/>
          </p:nvSpPr>
          <p:spPr>
            <a:xfrm>
              <a:off x="546018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4292757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982629"/>
            <a:ext cx="1740703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Skill icon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844675" y="1975487"/>
            <a:ext cx="4314104" cy="2348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게이지 충전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</a:rPr>
              <a:t>.txt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왼쪽 화살표 34"/>
          <p:cNvSpPr/>
          <p:nvPr/>
        </p:nvSpPr>
        <p:spPr>
          <a:xfrm rot="8172792">
            <a:off x="9332043" y="2896998"/>
            <a:ext cx="1219200" cy="104001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7560677" y="3450581"/>
            <a:ext cx="3162099" cy="26835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88"/>
          <a:stretch/>
        </p:blipFill>
        <p:spPr>
          <a:xfrm>
            <a:off x="10353466" y="3892962"/>
            <a:ext cx="1806235" cy="2304488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2803552" y="2392710"/>
            <a:ext cx="3177046" cy="935981"/>
          </a:xfrm>
          <a:prstGeom prst="wedgeRoundRectCallout">
            <a:avLst>
              <a:gd name="adj1" fmla="val -21633"/>
              <a:gd name="adj2" fmla="val 367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몬스터가 뛰는 걸 보니 장애물이 있겠네</a:t>
            </a:r>
          </a:p>
        </p:txBody>
      </p:sp>
      <p:sp>
        <p:nvSpPr>
          <p:cNvPr id="11" name="타원 10"/>
          <p:cNvSpPr/>
          <p:nvPr/>
        </p:nvSpPr>
        <p:spPr>
          <a:xfrm>
            <a:off x="3335094" y="3406639"/>
            <a:ext cx="538406" cy="2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096618" y="3679463"/>
            <a:ext cx="371260" cy="225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946400" y="3971284"/>
            <a:ext cx="228412" cy="112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807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2192000" y="5213497"/>
            <a:ext cx="1190961" cy="1004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622CB4-BE86-4716-A015-7FC90A25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41" b="15647"/>
          <a:stretch/>
        </p:blipFill>
        <p:spPr>
          <a:xfrm flipH="1">
            <a:off x="9858224" y="3030159"/>
            <a:ext cx="636624" cy="309680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900751" y="1061433"/>
            <a:ext cx="4140457" cy="815468"/>
            <a:chOff x="1957901" y="1061433"/>
            <a:chExt cx="4140457" cy="815468"/>
          </a:xfrm>
        </p:grpSpPr>
        <p:sp>
          <p:nvSpPr>
            <p:cNvPr id="2" name="평행 사변형 1"/>
            <p:cNvSpPr/>
            <p:nvPr/>
          </p:nvSpPr>
          <p:spPr>
            <a:xfrm>
              <a:off x="195790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2541615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3125329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370904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/>
            <p:cNvSpPr/>
            <p:nvPr/>
          </p:nvSpPr>
          <p:spPr>
            <a:xfrm>
              <a:off x="487647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평행 사변형 52"/>
            <p:cNvSpPr/>
            <p:nvPr/>
          </p:nvSpPr>
          <p:spPr>
            <a:xfrm>
              <a:off x="546018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4292757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982629"/>
            <a:ext cx="1740703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Skill icon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844675" y="1975487"/>
            <a:ext cx="4314104" cy="2348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게이지 충전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</a:rPr>
              <a:t>.txt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왼쪽 화살표 34"/>
          <p:cNvSpPr/>
          <p:nvPr/>
        </p:nvSpPr>
        <p:spPr>
          <a:xfrm rot="10800000">
            <a:off x="7546927" y="4344575"/>
            <a:ext cx="1219200" cy="104001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4460158" y="3481246"/>
            <a:ext cx="3162099" cy="26835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88"/>
          <a:stretch/>
        </p:blipFill>
        <p:spPr>
          <a:xfrm>
            <a:off x="10353466" y="3892962"/>
            <a:ext cx="1806235" cy="230448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EBA813E-F461-4A7D-87B3-BC8CFA90ED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8536">
            <a:off x="1637123" y="3808348"/>
            <a:ext cx="3438568" cy="2029318"/>
          </a:xfrm>
          <a:prstGeom prst="rect">
            <a:avLst/>
          </a:prstGeom>
        </p:spPr>
      </p:pic>
      <p:pic>
        <p:nvPicPr>
          <p:cNvPr id="40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823">
            <a:off x="3532535" y="4427232"/>
            <a:ext cx="4115305" cy="9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Aura Effect Png - Dragon Ball Aura Png (420x420), Png Download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03289">
            <a:off x="8409360" y="4274152"/>
            <a:ext cx="3334372" cy="89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37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900751" y="1061433"/>
            <a:ext cx="4140457" cy="815468"/>
            <a:chOff x="1957901" y="1061433"/>
            <a:chExt cx="4140457" cy="815468"/>
          </a:xfrm>
        </p:grpSpPr>
        <p:sp>
          <p:nvSpPr>
            <p:cNvPr id="2" name="평행 사변형 1"/>
            <p:cNvSpPr/>
            <p:nvPr/>
          </p:nvSpPr>
          <p:spPr>
            <a:xfrm>
              <a:off x="195790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2541615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3125329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370904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/>
            <p:cNvSpPr/>
            <p:nvPr/>
          </p:nvSpPr>
          <p:spPr>
            <a:xfrm>
              <a:off x="487647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평행 사변형 52"/>
            <p:cNvSpPr/>
            <p:nvPr/>
          </p:nvSpPr>
          <p:spPr>
            <a:xfrm>
              <a:off x="546018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4292757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982629"/>
            <a:ext cx="1740703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Skill icon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844675" y="1975487"/>
            <a:ext cx="4314104" cy="2348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게이지 충전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</a:rPr>
              <a:t>.txt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38970" y="4233859"/>
            <a:ext cx="1248230" cy="1916979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8417192" y="3769834"/>
            <a:ext cx="3580672" cy="2415850"/>
            <a:chOff x="7243746" y="4398655"/>
            <a:chExt cx="3580672" cy="241585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D591826-F808-45E4-B2CB-88FC5A38EA44}"/>
                </a:ext>
              </a:extLst>
            </p:cNvPr>
            <p:cNvGrpSpPr/>
            <p:nvPr/>
          </p:nvGrpSpPr>
          <p:grpSpPr>
            <a:xfrm>
              <a:off x="7243746" y="4433741"/>
              <a:ext cx="3580672" cy="2380764"/>
              <a:chOff x="5148307" y="3083442"/>
              <a:chExt cx="3580672" cy="2380764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91DD9031-56AD-4A79-838F-9661A4813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391" t="40482" r="14712" b="28674"/>
              <a:stretch/>
            </p:blipFill>
            <p:spPr>
              <a:xfrm>
                <a:off x="7174282" y="3860266"/>
                <a:ext cx="1554697" cy="1603940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AF3D69C-BC47-4499-A940-9F951F6ADF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55"/>
              <a:stretch/>
            </p:blipFill>
            <p:spPr>
              <a:xfrm flipH="1">
                <a:off x="5624722" y="3083442"/>
                <a:ext cx="1410594" cy="160394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CB4675EE-1854-4F37-AE1C-ECD6713735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3" t="55881" r="40388" b="28674"/>
              <a:stretch/>
            </p:blipFill>
            <p:spPr>
              <a:xfrm>
                <a:off x="5148307" y="4628920"/>
                <a:ext cx="2766511" cy="803178"/>
              </a:xfrm>
              <a:prstGeom prst="rect">
                <a:avLst/>
              </a:prstGeom>
            </p:spPr>
          </p:pic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0D58C48-1A01-4951-B7B2-C4F6EDCB7853}"/>
                </a:ext>
              </a:extLst>
            </p:cNvPr>
            <p:cNvSpPr/>
            <p:nvPr/>
          </p:nvSpPr>
          <p:spPr>
            <a:xfrm>
              <a:off x="8780946" y="4398655"/>
              <a:ext cx="506273" cy="491603"/>
            </a:xfrm>
            <a:prstGeom prst="ellipse">
              <a:avLst/>
            </a:prstGeom>
            <a:solidFill>
              <a:srgbClr val="00B0F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1865356" y="2042967"/>
            <a:ext cx="6630303" cy="19084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단 점프</a:t>
            </a:r>
            <a:r>
              <a:rPr lang="en-US" altLang="ko-KR" sz="1200" dirty="0">
                <a:solidFill>
                  <a:schemeClr val="tx1"/>
                </a:solidFill>
              </a:rPr>
              <a:t>+</a:t>
            </a:r>
            <a:r>
              <a:rPr lang="ko-KR" altLang="en-US" sz="1200" dirty="0">
                <a:solidFill>
                  <a:schemeClr val="tx1"/>
                </a:solidFill>
              </a:rPr>
              <a:t>공격 </a:t>
            </a:r>
            <a:r>
              <a:rPr lang="en-US" altLang="ko-KR" sz="1200" dirty="0">
                <a:solidFill>
                  <a:schemeClr val="tx1"/>
                </a:solidFill>
              </a:rPr>
              <a:t>or 1</a:t>
            </a:r>
            <a:r>
              <a:rPr lang="ko-KR" altLang="en-US" sz="1200" dirty="0">
                <a:solidFill>
                  <a:schemeClr val="tx1"/>
                </a:solidFill>
              </a:rPr>
              <a:t>단 점프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9685808" y="3519679"/>
            <a:ext cx="1043440" cy="952814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865356" y="3447111"/>
            <a:ext cx="6630303" cy="19007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점프</a:t>
            </a:r>
            <a:r>
              <a:rPr lang="en-US" altLang="ko-KR" sz="1200" dirty="0">
                <a:solidFill>
                  <a:schemeClr val="tx1"/>
                </a:solidFill>
              </a:rPr>
              <a:t>+</a:t>
            </a:r>
            <a:r>
              <a:rPr lang="ko-KR" altLang="en-US" sz="1200" dirty="0">
                <a:solidFill>
                  <a:schemeClr val="tx1"/>
                </a:solidFill>
              </a:rPr>
              <a:t>공격 </a:t>
            </a:r>
            <a:r>
              <a:rPr lang="en-US" altLang="ko-KR" sz="1200" dirty="0">
                <a:solidFill>
                  <a:schemeClr val="tx1"/>
                </a:solidFill>
              </a:rPr>
              <a:t>or 2</a:t>
            </a:r>
            <a:r>
              <a:rPr lang="ko-KR" altLang="en-US" sz="1200" dirty="0">
                <a:solidFill>
                  <a:schemeClr val="tx1"/>
                </a:solidFill>
              </a:rPr>
              <a:t>단 점프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1865356" y="5295013"/>
            <a:ext cx="6630303" cy="85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기본 공격</a:t>
            </a:r>
            <a:r>
              <a:rPr lang="en-US" altLang="ko-KR" sz="1200" dirty="0">
                <a:solidFill>
                  <a:schemeClr val="tx1"/>
                </a:solidFill>
              </a:rPr>
              <a:t>or </a:t>
            </a:r>
            <a:r>
              <a:rPr lang="ko-KR" altLang="en-US" sz="1200" dirty="0">
                <a:solidFill>
                  <a:schemeClr val="tx1"/>
                </a:solidFill>
              </a:rPr>
              <a:t>점프 회피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2079200" y="5223868"/>
            <a:ext cx="1043440" cy="95281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6524116" y="5249210"/>
            <a:ext cx="1043440" cy="952814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7543230" y="5249210"/>
            <a:ext cx="1043440" cy="95281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4096760" y="3281045"/>
            <a:ext cx="1043440" cy="95281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7048605" y="4407889"/>
            <a:ext cx="1043440" cy="95281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7111078" y="3506261"/>
            <a:ext cx="1043440" cy="95281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2079200" y="2287036"/>
            <a:ext cx="1043440" cy="95281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3098316" y="2284018"/>
            <a:ext cx="1043440" cy="95281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4117432" y="2284018"/>
            <a:ext cx="1043440" cy="952814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5136548" y="2284018"/>
            <a:ext cx="1043440" cy="952814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7143224" y="2517875"/>
            <a:ext cx="1043440" cy="95281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1880138" y="3352190"/>
            <a:ext cx="1248230" cy="1916979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2939354" y="4270885"/>
            <a:ext cx="1248230" cy="1916979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4462987" y="4259703"/>
            <a:ext cx="1248230" cy="191697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255188" y="3430863"/>
            <a:ext cx="1248230" cy="191697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986620" y="2592209"/>
            <a:ext cx="1248230" cy="19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587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900751" y="1061433"/>
            <a:ext cx="4140457" cy="815468"/>
            <a:chOff x="1957901" y="1061433"/>
            <a:chExt cx="4140457" cy="815468"/>
          </a:xfrm>
        </p:grpSpPr>
        <p:sp>
          <p:nvSpPr>
            <p:cNvPr id="2" name="평행 사변형 1"/>
            <p:cNvSpPr/>
            <p:nvPr/>
          </p:nvSpPr>
          <p:spPr>
            <a:xfrm>
              <a:off x="195790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2541615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3125329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370904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/>
            <p:cNvSpPr/>
            <p:nvPr/>
          </p:nvSpPr>
          <p:spPr>
            <a:xfrm>
              <a:off x="487647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평행 사변형 52"/>
            <p:cNvSpPr/>
            <p:nvPr/>
          </p:nvSpPr>
          <p:spPr>
            <a:xfrm>
              <a:off x="546018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4292757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982629"/>
            <a:ext cx="1740703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Skill icon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844675" y="1975487"/>
            <a:ext cx="4314104" cy="2348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게이지 충전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</a:rPr>
              <a:t>.txt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38970" y="4233859"/>
            <a:ext cx="1248230" cy="1916979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8417192" y="3769834"/>
            <a:ext cx="3580672" cy="2415850"/>
            <a:chOff x="7243746" y="4398655"/>
            <a:chExt cx="3580672" cy="241585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D591826-F808-45E4-B2CB-88FC5A38EA44}"/>
                </a:ext>
              </a:extLst>
            </p:cNvPr>
            <p:cNvGrpSpPr/>
            <p:nvPr/>
          </p:nvGrpSpPr>
          <p:grpSpPr>
            <a:xfrm>
              <a:off x="7243746" y="4433741"/>
              <a:ext cx="3580672" cy="2380764"/>
              <a:chOff x="5148307" y="3083442"/>
              <a:chExt cx="3580672" cy="2380764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91DD9031-56AD-4A79-838F-9661A4813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391" t="40482" r="14712" b="28674"/>
              <a:stretch/>
            </p:blipFill>
            <p:spPr>
              <a:xfrm>
                <a:off x="7174282" y="3860266"/>
                <a:ext cx="1554697" cy="1603940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AF3D69C-BC47-4499-A940-9F951F6ADF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55"/>
              <a:stretch/>
            </p:blipFill>
            <p:spPr>
              <a:xfrm flipH="1">
                <a:off x="5624722" y="3083442"/>
                <a:ext cx="1410594" cy="160394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CB4675EE-1854-4F37-AE1C-ECD6713735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3" t="55881" r="40388" b="28674"/>
              <a:stretch/>
            </p:blipFill>
            <p:spPr>
              <a:xfrm>
                <a:off x="5148307" y="4628920"/>
                <a:ext cx="2766511" cy="803178"/>
              </a:xfrm>
              <a:prstGeom prst="rect">
                <a:avLst/>
              </a:prstGeom>
            </p:spPr>
          </p:pic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0D58C48-1A01-4951-B7B2-C4F6EDCB7853}"/>
                </a:ext>
              </a:extLst>
            </p:cNvPr>
            <p:cNvSpPr/>
            <p:nvPr/>
          </p:nvSpPr>
          <p:spPr>
            <a:xfrm>
              <a:off x="8780946" y="4398655"/>
              <a:ext cx="506273" cy="491603"/>
            </a:xfrm>
            <a:prstGeom prst="ellipse">
              <a:avLst/>
            </a:prstGeom>
            <a:solidFill>
              <a:srgbClr val="00B0F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1865356" y="2042967"/>
            <a:ext cx="6630303" cy="1386872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  <a:r>
              <a:rPr lang="en-US" altLang="ko-KR" dirty="0">
                <a:solidFill>
                  <a:schemeClr val="tx1"/>
                </a:solidFill>
              </a:rPr>
              <a:t>+</a:t>
            </a:r>
            <a:r>
              <a:rPr lang="ko-KR" altLang="en-US" dirty="0">
                <a:solidFill>
                  <a:schemeClr val="tx1"/>
                </a:solidFill>
              </a:rPr>
              <a:t>공격 </a:t>
            </a:r>
            <a:r>
              <a:rPr lang="en-US" altLang="ko-KR" dirty="0">
                <a:solidFill>
                  <a:schemeClr val="tx1"/>
                </a:solidFill>
              </a:rPr>
              <a:t>or 1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9685808" y="3519679"/>
            <a:ext cx="1043440" cy="952814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865356" y="3409679"/>
            <a:ext cx="6630303" cy="1870079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점프</a:t>
            </a:r>
            <a:r>
              <a:rPr lang="en-US" altLang="ko-KR" dirty="0">
                <a:solidFill>
                  <a:schemeClr val="tx1"/>
                </a:solidFill>
              </a:rPr>
              <a:t>+</a:t>
            </a:r>
            <a:r>
              <a:rPr lang="ko-KR" altLang="en-US" dirty="0">
                <a:solidFill>
                  <a:schemeClr val="tx1"/>
                </a:solidFill>
              </a:rPr>
              <a:t>공격 </a:t>
            </a:r>
            <a:r>
              <a:rPr lang="en-US" altLang="ko-KR" dirty="0">
                <a:solidFill>
                  <a:schemeClr val="tx1"/>
                </a:solidFill>
              </a:rPr>
              <a:t>or 2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1865356" y="5269169"/>
            <a:ext cx="6630303" cy="881669"/>
          </a:xfrm>
          <a:prstGeom prst="rect">
            <a:avLst/>
          </a:prstGeom>
          <a:solidFill>
            <a:schemeClr val="accent6">
              <a:lumMod val="50000"/>
              <a:alpha val="7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기본 공격</a:t>
            </a:r>
            <a:r>
              <a:rPr lang="en-US" altLang="ko-KR" dirty="0">
                <a:solidFill>
                  <a:schemeClr val="tx1"/>
                </a:solidFill>
              </a:rPr>
              <a:t>or </a:t>
            </a:r>
            <a:r>
              <a:rPr lang="ko-KR" altLang="en-US" dirty="0">
                <a:solidFill>
                  <a:schemeClr val="tx1"/>
                </a:solidFill>
              </a:rPr>
              <a:t>점프 회피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1816256" y="5238891"/>
            <a:ext cx="1043440" cy="952814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97551" y="3362779"/>
            <a:ext cx="1248230" cy="1916979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668730" y="2471862"/>
            <a:ext cx="1248230" cy="191697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1788656" y="4313799"/>
            <a:ext cx="1043440" cy="95281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1816256" y="3435753"/>
            <a:ext cx="1043440" cy="95281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1805417" y="2445555"/>
            <a:ext cx="1043440" cy="9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0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771294" y="982629"/>
            <a:ext cx="4387485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900751" y="1061433"/>
            <a:ext cx="4140457" cy="815468"/>
            <a:chOff x="1957901" y="1061433"/>
            <a:chExt cx="4140457" cy="815468"/>
          </a:xfrm>
        </p:grpSpPr>
        <p:sp>
          <p:nvSpPr>
            <p:cNvPr id="2" name="평행 사변형 1"/>
            <p:cNvSpPr/>
            <p:nvPr/>
          </p:nvSpPr>
          <p:spPr>
            <a:xfrm>
              <a:off x="195790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2541615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3125329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370904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평행 사변형 49"/>
            <p:cNvSpPr/>
            <p:nvPr/>
          </p:nvSpPr>
          <p:spPr>
            <a:xfrm>
              <a:off x="4876471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평행 사변형 52"/>
            <p:cNvSpPr/>
            <p:nvPr/>
          </p:nvSpPr>
          <p:spPr>
            <a:xfrm>
              <a:off x="5460183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평행 사변형 53"/>
            <p:cNvSpPr/>
            <p:nvPr/>
          </p:nvSpPr>
          <p:spPr>
            <a:xfrm>
              <a:off x="4292757" y="1061433"/>
              <a:ext cx="638175" cy="815468"/>
            </a:xfrm>
            <a:prstGeom prst="parallelogram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982629"/>
            <a:ext cx="1740703" cy="9687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Skill icon</a:t>
            </a: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844675" y="1975487"/>
            <a:ext cx="4314104" cy="2348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게이지 충전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조건</a:t>
            </a:r>
            <a:r>
              <a:rPr lang="en-US" altLang="ko-KR" sz="1600" dirty="0">
                <a:solidFill>
                  <a:schemeClr val="tx1"/>
                </a:solidFill>
              </a:rPr>
              <a:t>.txt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38FD2F1-C5C7-46BD-925B-07EE4680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78"/>
          <a:stretch/>
        </p:blipFill>
        <p:spPr>
          <a:xfrm>
            <a:off x="538970" y="4233859"/>
            <a:ext cx="1248230" cy="1916979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8417192" y="3769834"/>
            <a:ext cx="3580672" cy="2415850"/>
            <a:chOff x="7243746" y="4398655"/>
            <a:chExt cx="3580672" cy="241585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D591826-F808-45E4-B2CB-88FC5A38EA44}"/>
                </a:ext>
              </a:extLst>
            </p:cNvPr>
            <p:cNvGrpSpPr/>
            <p:nvPr/>
          </p:nvGrpSpPr>
          <p:grpSpPr>
            <a:xfrm>
              <a:off x="7243746" y="4433741"/>
              <a:ext cx="3580672" cy="2380764"/>
              <a:chOff x="5148307" y="3083442"/>
              <a:chExt cx="3580672" cy="2380764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91DD9031-56AD-4A79-838F-9661A48137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391" t="40482" r="14712" b="28674"/>
              <a:stretch/>
            </p:blipFill>
            <p:spPr>
              <a:xfrm>
                <a:off x="7174282" y="3860266"/>
                <a:ext cx="1554697" cy="1603940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AF3D69C-BC47-4499-A940-9F951F6ADF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55"/>
              <a:stretch/>
            </p:blipFill>
            <p:spPr>
              <a:xfrm flipH="1">
                <a:off x="5624722" y="3083442"/>
                <a:ext cx="1410594" cy="160394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CB4675EE-1854-4F37-AE1C-ECD6713735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3" t="55881" r="40388" b="28674"/>
              <a:stretch/>
            </p:blipFill>
            <p:spPr>
              <a:xfrm>
                <a:off x="5148307" y="4628920"/>
                <a:ext cx="2766511" cy="803178"/>
              </a:xfrm>
              <a:prstGeom prst="rect">
                <a:avLst/>
              </a:prstGeom>
            </p:spPr>
          </p:pic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0D58C48-1A01-4951-B7B2-C4F6EDCB7853}"/>
                </a:ext>
              </a:extLst>
            </p:cNvPr>
            <p:cNvSpPr/>
            <p:nvPr/>
          </p:nvSpPr>
          <p:spPr>
            <a:xfrm>
              <a:off x="8780946" y="4398655"/>
              <a:ext cx="506273" cy="491603"/>
            </a:xfrm>
            <a:prstGeom prst="ellipse">
              <a:avLst/>
            </a:prstGeom>
            <a:solidFill>
              <a:srgbClr val="00B0F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1865356" y="2042967"/>
            <a:ext cx="6630303" cy="1386872"/>
          </a:xfrm>
          <a:prstGeom prst="rect">
            <a:avLst/>
          </a:prstGeom>
          <a:solidFill>
            <a:schemeClr val="accent6">
              <a:lumMod val="60000"/>
              <a:lumOff val="4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  <a:r>
              <a:rPr lang="en-US" altLang="ko-KR" dirty="0">
                <a:solidFill>
                  <a:schemeClr val="tx1"/>
                </a:solidFill>
              </a:rPr>
              <a:t>+</a:t>
            </a:r>
            <a:r>
              <a:rPr lang="ko-KR" altLang="en-US" dirty="0">
                <a:solidFill>
                  <a:schemeClr val="tx1"/>
                </a:solidFill>
              </a:rPr>
              <a:t>공격 </a:t>
            </a:r>
            <a:r>
              <a:rPr lang="en-US" altLang="ko-KR" dirty="0">
                <a:solidFill>
                  <a:schemeClr val="tx1"/>
                </a:solidFill>
              </a:rPr>
              <a:t>or 1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9685808" y="3519679"/>
            <a:ext cx="1043440" cy="952814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865356" y="3409679"/>
            <a:ext cx="6630303" cy="1870079"/>
          </a:xfrm>
          <a:prstGeom prst="rect">
            <a:avLst/>
          </a:prstGeom>
          <a:solidFill>
            <a:schemeClr val="accent6">
              <a:lumMod val="60000"/>
              <a:lumOff val="4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점프</a:t>
            </a:r>
            <a:r>
              <a:rPr lang="en-US" altLang="ko-KR" dirty="0">
                <a:solidFill>
                  <a:schemeClr val="tx1"/>
                </a:solidFill>
              </a:rPr>
              <a:t>+</a:t>
            </a:r>
            <a:r>
              <a:rPr lang="ko-KR" altLang="en-US" dirty="0">
                <a:solidFill>
                  <a:schemeClr val="tx1"/>
                </a:solidFill>
              </a:rPr>
              <a:t>공격 </a:t>
            </a:r>
            <a:r>
              <a:rPr lang="en-US" altLang="ko-KR" dirty="0">
                <a:solidFill>
                  <a:schemeClr val="tx1"/>
                </a:solidFill>
              </a:rPr>
              <a:t>or 2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1865356" y="5269169"/>
            <a:ext cx="6630303" cy="881669"/>
          </a:xfrm>
          <a:prstGeom prst="rect">
            <a:avLst/>
          </a:prstGeom>
          <a:solidFill>
            <a:schemeClr val="accent6">
              <a:lumMod val="60000"/>
              <a:lumOff val="40000"/>
              <a:alpha val="46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기본 공격</a:t>
            </a:r>
            <a:r>
              <a:rPr lang="en-US" altLang="ko-KR" dirty="0">
                <a:solidFill>
                  <a:schemeClr val="tx1"/>
                </a:solidFill>
              </a:rPr>
              <a:t>or </a:t>
            </a:r>
            <a:r>
              <a:rPr lang="ko-KR" altLang="en-US" dirty="0">
                <a:solidFill>
                  <a:schemeClr val="tx1"/>
                </a:solidFill>
              </a:rPr>
              <a:t>점프 회피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1816256" y="5238891"/>
            <a:ext cx="1043440" cy="95281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6876413" y="4313799"/>
            <a:ext cx="1043440" cy="95281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3768348" y="3435753"/>
            <a:ext cx="1043440" cy="95281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13313" r="13455" b="24353"/>
          <a:stretch/>
        </p:blipFill>
        <p:spPr>
          <a:xfrm>
            <a:off x="4873782" y="2445555"/>
            <a:ext cx="1043440" cy="95281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8115752" y="3034440"/>
            <a:ext cx="2562486" cy="435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999</a:t>
            </a:r>
            <a:r>
              <a:rPr lang="en-US" altLang="ko-KR" dirty="0">
                <a:solidFill>
                  <a:schemeClr val="tx1"/>
                </a:solidFill>
              </a:rPr>
              <a:t>M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AF3D69C-BC47-4499-A940-9F951F6ADF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5" b="16255"/>
          <a:stretch/>
        </p:blipFill>
        <p:spPr>
          <a:xfrm flipH="1">
            <a:off x="10678238" y="2419420"/>
            <a:ext cx="1356026" cy="1199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82522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83469" cy="6835039"/>
            <a:chOff x="0" y="0"/>
            <a:chExt cx="12183469" cy="683503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5C3F96-D168-4365-8A58-21337C677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1"/>
              <a:ext cx="12151584" cy="6834014"/>
            </a:xfrm>
            <a:prstGeom prst="rect">
              <a:avLst/>
            </a:prstGeom>
            <a:solidFill>
              <a:srgbClr val="FF7C80">
                <a:alpha val="1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711DC5-9B30-49B5-B4DA-AA657F6D5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" y="6153394"/>
              <a:ext cx="12149350" cy="681645"/>
            </a:xfrm>
            <a:prstGeom prst="rect">
              <a:avLst/>
            </a:prstGeom>
            <a:solidFill>
              <a:srgbClr val="F19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71295" y="982630"/>
              <a:ext cx="3600806" cy="70757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13AC296-79F9-4329-944B-DF349B8A524D}"/>
                </a:ext>
              </a:extLst>
            </p:cNvPr>
            <p:cNvSpPr/>
            <p:nvPr/>
          </p:nvSpPr>
          <p:spPr>
            <a:xfrm>
              <a:off x="11011630" y="4311"/>
              <a:ext cx="1148071" cy="9197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설정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AE9757-86E7-464F-81CA-3F3D003A4361}"/>
                </a:ext>
              </a:extLst>
            </p:cNvPr>
            <p:cNvSpPr/>
            <p:nvPr/>
          </p:nvSpPr>
          <p:spPr>
            <a:xfrm>
              <a:off x="2234" y="0"/>
              <a:ext cx="1761671" cy="9215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</a:rPr>
                <a:t>점수 등의 기타 </a:t>
              </a:r>
              <a:r>
                <a:rPr lang="en-US" altLang="ko-KR" sz="2000" dirty="0">
                  <a:solidFill>
                    <a:schemeClr val="tx1"/>
                  </a:solidFill>
                </a:rPr>
                <a:t>INFO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1759314" y="280028"/>
              <a:ext cx="9246014" cy="6415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tx1"/>
                  </a:solidFill>
                </a:rPr>
                <a:t>HP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900751" y="1061433"/>
              <a:ext cx="3342803" cy="449867"/>
              <a:chOff x="1957901" y="1061433"/>
              <a:chExt cx="4140457" cy="815468"/>
            </a:xfrm>
          </p:grpSpPr>
          <p:sp>
            <p:nvSpPr>
              <p:cNvPr id="2" name="평행 사변형 1"/>
              <p:cNvSpPr/>
              <p:nvPr/>
            </p:nvSpPr>
            <p:spPr>
              <a:xfrm>
                <a:off x="195790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2541615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3125329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평행 사변형 43"/>
              <p:cNvSpPr/>
              <p:nvPr/>
            </p:nvSpPr>
            <p:spPr>
              <a:xfrm>
                <a:off x="370904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평행 사변형 49"/>
              <p:cNvSpPr/>
              <p:nvPr/>
            </p:nvSpPr>
            <p:spPr>
              <a:xfrm>
                <a:off x="4876471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평행 사변형 52"/>
              <p:cNvSpPr/>
              <p:nvPr/>
            </p:nvSpPr>
            <p:spPr>
              <a:xfrm>
                <a:off x="5460183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평행 사변형 53"/>
              <p:cNvSpPr/>
              <p:nvPr/>
            </p:nvSpPr>
            <p:spPr>
              <a:xfrm>
                <a:off x="4292757" y="1061433"/>
                <a:ext cx="638175" cy="815468"/>
              </a:xfrm>
              <a:prstGeom prst="parallelogram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37457" y="982629"/>
              <a:ext cx="1721857" cy="70757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Skill icon</a:t>
              </a:r>
            </a:p>
          </p:txBody>
        </p:sp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1796771" y="1608316"/>
              <a:ext cx="3571081" cy="28622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게이지 충전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조건</a:t>
              </a:r>
              <a:r>
                <a:rPr lang="en-US" altLang="ko-KR" sz="1600" dirty="0">
                  <a:solidFill>
                    <a:schemeClr val="tx1"/>
                  </a:solidFill>
                </a:rPr>
                <a:t>.txt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4653108" y="3771892"/>
              <a:ext cx="3580672" cy="2415850"/>
              <a:chOff x="7243746" y="4398655"/>
              <a:chExt cx="3580672" cy="2415850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D591826-F808-45E4-B2CB-88FC5A38EA44}"/>
                  </a:ext>
                </a:extLst>
              </p:cNvPr>
              <p:cNvGrpSpPr/>
              <p:nvPr/>
            </p:nvGrpSpPr>
            <p:grpSpPr>
              <a:xfrm>
                <a:off x="7243746" y="4433741"/>
                <a:ext cx="3580672" cy="2380764"/>
                <a:chOff x="5148307" y="3083442"/>
                <a:chExt cx="3580672" cy="2380764"/>
              </a:xfrm>
            </p:grpSpPr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91DD9031-56AD-4A79-838F-9661A4813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391" t="40482" r="14712" b="28674"/>
                <a:stretch/>
              </p:blipFill>
              <p:spPr>
                <a:xfrm>
                  <a:off x="7174282" y="3860266"/>
                  <a:ext cx="1554697" cy="1603940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FAF3D69C-BC47-4499-A940-9F951F6ADF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255"/>
                <a:stretch/>
              </p:blipFill>
              <p:spPr>
                <a:xfrm flipH="1">
                  <a:off x="5624722" y="3083442"/>
                  <a:ext cx="1410594" cy="1603940"/>
                </a:xfrm>
                <a:prstGeom prst="rect">
                  <a:avLst/>
                </a:prstGeom>
              </p:spPr>
            </p:pic>
            <p:pic>
              <p:nvPicPr>
                <p:cNvPr id="66" name="그림 65">
                  <a:extLst>
                    <a:ext uri="{FF2B5EF4-FFF2-40B4-BE49-F238E27FC236}">
                      <a16:creationId xmlns:a16="http://schemas.microsoft.com/office/drawing/2014/main" id="{CB4675EE-1854-4F37-AE1C-ECD6713735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3" t="55881" r="40388" b="28674"/>
                <a:stretch/>
              </p:blipFill>
              <p:spPr>
                <a:xfrm>
                  <a:off x="5148307" y="4628920"/>
                  <a:ext cx="2766511" cy="803178"/>
                </a:xfrm>
                <a:prstGeom prst="rect">
                  <a:avLst/>
                </a:prstGeom>
              </p:spPr>
            </p:pic>
          </p:grp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B0D58C48-1A01-4951-B7B2-C4F6EDCB7853}"/>
                  </a:ext>
                </a:extLst>
              </p:cNvPr>
              <p:cNvSpPr/>
              <p:nvPr/>
            </p:nvSpPr>
            <p:spPr>
              <a:xfrm>
                <a:off x="8780946" y="4398655"/>
                <a:ext cx="506273" cy="491603"/>
              </a:xfrm>
              <a:prstGeom prst="ellipse">
                <a:avLst/>
              </a:prstGeom>
              <a:solidFill>
                <a:srgbClr val="00B0F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9" t="13313" r="13455" b="24353"/>
            <a:stretch/>
          </p:blipFill>
          <p:spPr>
            <a:xfrm>
              <a:off x="5921724" y="3551997"/>
              <a:ext cx="1043440" cy="952814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6769101" y="1204132"/>
              <a:ext cx="4054093" cy="916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1"/>
                  </a:solidFill>
                </a:rPr>
                <a:t>BOSS HP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E56130E-EF9F-49E5-A636-0C3F321E0680}"/>
                </a:ext>
              </a:extLst>
            </p:cNvPr>
            <p:cNvSpPr/>
            <p:nvPr/>
          </p:nvSpPr>
          <p:spPr>
            <a:xfrm>
              <a:off x="10823194" y="921549"/>
              <a:ext cx="1313759" cy="11993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BOSS ICON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EBA813E-F461-4A7D-87B3-BC8CFA90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83942">
              <a:off x="2054077" y="3388224"/>
              <a:ext cx="3438568" cy="2029318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38FD2F1-C5C7-46BD-925B-07EE46808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78"/>
            <a:stretch/>
          </p:blipFill>
          <p:spPr>
            <a:xfrm>
              <a:off x="2744882" y="4225107"/>
              <a:ext cx="1248230" cy="191697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AF3D69C-BC47-4499-A940-9F951F6AD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05" b="16255"/>
            <a:stretch/>
          </p:blipFill>
          <p:spPr>
            <a:xfrm flipH="1">
              <a:off x="10827443" y="935413"/>
              <a:ext cx="1356026" cy="1199351"/>
            </a:xfrm>
            <a:prstGeom prst="rect">
              <a:avLst/>
            </a:prstGeom>
          </p:spPr>
        </p:pic>
        <p:pic>
          <p:nvPicPr>
            <p:cNvPr id="39" name="Picture 4" descr="Aura Effect Png - Dragon Ball Aura Png (420x420), Png Download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215935">
              <a:off x="3347516" y="4098628"/>
              <a:ext cx="4115305" cy="941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2794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>
            <a:off x="12192000" y="5213497"/>
            <a:ext cx="1190961" cy="10046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5C3F96-D168-4365-8A58-21337C67783F}"/>
              </a:ext>
            </a:extLst>
          </p:cNvPr>
          <p:cNvSpPr>
            <a:spLocks noChangeAspect="1"/>
          </p:cNvSpPr>
          <p:nvPr/>
        </p:nvSpPr>
        <p:spPr>
          <a:xfrm>
            <a:off x="0" y="1"/>
            <a:ext cx="12151584" cy="6834014"/>
          </a:xfrm>
          <a:prstGeom prst="rect">
            <a:avLst/>
          </a:prstGeom>
          <a:solidFill>
            <a:srgbClr val="FF7C8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711DC5-9B30-49B5-B4DA-AA657F6D5DFC}"/>
              </a:ext>
            </a:extLst>
          </p:cNvPr>
          <p:cNvSpPr>
            <a:spLocks noChangeAspect="1"/>
          </p:cNvSpPr>
          <p:nvPr/>
        </p:nvSpPr>
        <p:spPr>
          <a:xfrm>
            <a:off x="2234" y="6153394"/>
            <a:ext cx="12149350" cy="681645"/>
          </a:xfrm>
          <a:prstGeom prst="rect">
            <a:avLst/>
          </a:prstGeom>
          <a:solidFill>
            <a:srgbClr val="F19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622CB4-BE86-4716-A015-7FC90A25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3" y="4085089"/>
            <a:ext cx="1329025" cy="212338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3AC296-79F9-4329-944B-DF349B8A524D}"/>
              </a:ext>
            </a:extLst>
          </p:cNvPr>
          <p:cNvSpPr/>
          <p:nvPr/>
        </p:nvSpPr>
        <p:spPr>
          <a:xfrm>
            <a:off x="11011630" y="4311"/>
            <a:ext cx="1148071" cy="9197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설정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AE9757-86E7-464F-81CA-3F3D003A4361}"/>
              </a:ext>
            </a:extLst>
          </p:cNvPr>
          <p:cNvSpPr/>
          <p:nvPr/>
        </p:nvSpPr>
        <p:spPr>
          <a:xfrm>
            <a:off x="2234" y="0"/>
            <a:ext cx="1761671" cy="92154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점수 등의 기타 </a:t>
            </a:r>
            <a:r>
              <a:rPr lang="en-US" altLang="ko-KR" sz="2000" dirty="0">
                <a:solidFill>
                  <a:schemeClr val="tx1"/>
                </a:solidFill>
              </a:rPr>
              <a:t>INFO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56130E-EF9F-49E5-A636-0C3F321E0680}"/>
              </a:ext>
            </a:extLst>
          </p:cNvPr>
          <p:cNvSpPr/>
          <p:nvPr/>
        </p:nvSpPr>
        <p:spPr>
          <a:xfrm>
            <a:off x="1759314" y="280028"/>
            <a:ext cx="9246014" cy="6415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HP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B62D8F9-57A1-437D-AEAD-F4DD85D3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47"/>
          <a:stretch/>
        </p:blipFill>
        <p:spPr>
          <a:xfrm flipH="1">
            <a:off x="9246478" y="3480015"/>
            <a:ext cx="3162099" cy="2683523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37457" y="2012504"/>
            <a:ext cx="1740703" cy="968795"/>
          </a:xfrm>
          <a:prstGeom prst="roundRect">
            <a:avLst/>
          </a:prstGeom>
          <a:gradFill flip="none" rotWithShape="1">
            <a:gsLst>
              <a:gs pos="100000">
                <a:srgbClr val="FF7C80"/>
              </a:gs>
              <a:gs pos="10000">
                <a:srgbClr val="FFE7E8"/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0BFAC8-072A-42BA-89E7-DE262828A998}"/>
              </a:ext>
            </a:extLst>
          </p:cNvPr>
          <p:cNvSpPr/>
          <p:nvPr/>
        </p:nvSpPr>
        <p:spPr>
          <a:xfrm>
            <a:off x="139057" y="2087680"/>
            <a:ext cx="1537343" cy="79522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2572FCA-1EF2-4780-BD1F-6672D3613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16" b="60538"/>
          <a:stretch/>
        </p:blipFill>
        <p:spPr>
          <a:xfrm>
            <a:off x="157785" y="2082689"/>
            <a:ext cx="686443" cy="8002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38676" y="2081665"/>
            <a:ext cx="814197" cy="80123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2800" dirty="0"/>
              <a:t>00%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7457" y="976372"/>
            <a:ext cx="1740703" cy="968795"/>
            <a:chOff x="-2362843" y="-204370"/>
            <a:chExt cx="1740703" cy="968795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-2362843" y="-204370"/>
              <a:ext cx="1740703" cy="968795"/>
            </a:xfrm>
            <a:prstGeom prst="roundRect">
              <a:avLst/>
            </a:prstGeom>
            <a:gradFill flip="none" rotWithShape="1">
              <a:gsLst>
                <a:gs pos="100000">
                  <a:srgbClr val="FF7C80"/>
                </a:gs>
                <a:gs pos="10000">
                  <a:srgbClr val="FFE7E8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-2261243" y="-129194"/>
              <a:ext cx="1537343" cy="79522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2572FCA-1EF2-4780-BD1F-6672D3613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-2242515" y="-134185"/>
              <a:ext cx="686443" cy="800212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-1561624" y="-135209"/>
              <a:ext cx="814197" cy="80123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2800" dirty="0"/>
                <a:t>99%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7457" y="3056475"/>
            <a:ext cx="1740703" cy="968795"/>
            <a:chOff x="-2362843" y="-204370"/>
            <a:chExt cx="1740703" cy="968795"/>
          </a:xfrm>
        </p:grpSpPr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-2362843" y="-204370"/>
              <a:ext cx="1740703" cy="968795"/>
            </a:xfrm>
            <a:prstGeom prst="roundRect">
              <a:avLst/>
            </a:prstGeom>
            <a:gradFill flip="none" rotWithShape="1">
              <a:gsLst>
                <a:gs pos="100000">
                  <a:srgbClr val="FFFF00"/>
                </a:gs>
                <a:gs pos="52000">
                  <a:srgbClr val="FF7C80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30BFAC8-072A-42BA-89E7-DE262828A998}"/>
                </a:ext>
              </a:extLst>
            </p:cNvPr>
            <p:cNvSpPr/>
            <p:nvPr/>
          </p:nvSpPr>
          <p:spPr>
            <a:xfrm>
              <a:off x="-2261243" y="-129194"/>
              <a:ext cx="1537343" cy="795221"/>
            </a:xfrm>
            <a:prstGeom prst="rect">
              <a:avLst/>
            </a:prstGeom>
            <a:solidFill>
              <a:srgbClr val="FF7C8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2572FCA-1EF2-4780-BD1F-6672D3613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" b="9820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16" b="60538"/>
            <a:stretch/>
          </p:blipFill>
          <p:spPr>
            <a:xfrm>
              <a:off x="-2242515" y="-134185"/>
              <a:ext cx="686443" cy="800212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-1561624" y="-135209"/>
              <a:ext cx="814197" cy="801236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2800" dirty="0"/>
                <a:t>TAG</a:t>
              </a:r>
            </a:p>
            <a:p>
              <a:pPr algn="ctr"/>
              <a:r>
                <a:rPr lang="en-US" altLang="ko-KR" sz="2800" dirty="0"/>
                <a:t>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118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70881B-50B7-48D2-B803-17343CE97B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694" y="461874"/>
            <a:ext cx="11752634" cy="432738"/>
          </a:xfrm>
        </p:spPr>
        <p:txBody>
          <a:bodyPr/>
          <a:lstStyle/>
          <a:p>
            <a:r>
              <a:rPr lang="ko-KR" altLang="en-US" dirty="0"/>
              <a:t>기획 게임 의도</a:t>
            </a:r>
            <a:endParaRPr 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1699C1-C3D9-4DB7-8FCF-E6E35AAAA165}"/>
              </a:ext>
            </a:extLst>
          </p:cNvPr>
          <p:cNvGraphicFramePr>
            <a:graphicFrameLocks noGrp="1"/>
          </p:cNvGraphicFramePr>
          <p:nvPr/>
        </p:nvGraphicFramePr>
        <p:xfrm>
          <a:off x="5144608" y="912417"/>
          <a:ext cx="6834719" cy="65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335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2084598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26282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2698504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</a:tblGrid>
              <a:tr h="2492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  <a:tr h="3764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무작위 특성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3198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99EA42B4-E8A0-467A-BCE5-A574D0DCF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6" y="918515"/>
            <a:ext cx="3004385" cy="16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182D8E-2F2A-4BEB-82CD-543641258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4" y="906955"/>
            <a:ext cx="3008207" cy="1682861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7502F2C0-6D91-4CDB-A525-374501FB33D8}"/>
              </a:ext>
            </a:extLst>
          </p:cNvPr>
          <p:cNvSpPr txBox="1">
            <a:spLocks/>
          </p:cNvSpPr>
          <p:nvPr/>
        </p:nvSpPr>
        <p:spPr>
          <a:xfrm>
            <a:off x="5144034" y="1549976"/>
            <a:ext cx="6821271" cy="215041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 러닝 게임과 액션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RPG</a:t>
            </a:r>
            <a:r>
              <a:rPr lang="ko-KR" altLang="en-US" sz="1200" dirty="0"/>
              <a:t>가 결합</a:t>
            </a:r>
            <a:r>
              <a:rPr lang="en-US" altLang="ko-KR" sz="1200" dirty="0"/>
              <a:t>. </a:t>
            </a:r>
            <a:r>
              <a:rPr lang="ko-KR" altLang="en-US" sz="1200" dirty="0"/>
              <a:t>간단한 조작으로 캐릭터를 성장 시키고 보스를 공략 하는 재미를 느낄 수 있는 게임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 </a:t>
            </a:r>
            <a:r>
              <a:rPr lang="ko-KR" altLang="en-US" sz="1200" b="1" dirty="0"/>
              <a:t>스테이지 안에서 러닝 구간과 전투 구간으로 나눠져 진행</a:t>
            </a:r>
            <a:r>
              <a:rPr lang="en-US" altLang="ko-KR" sz="1200" b="1" dirty="0"/>
              <a:t>. </a:t>
            </a:r>
            <a:r>
              <a:rPr lang="ko-KR" altLang="en-US" sz="1200" dirty="0"/>
              <a:t>전체 구간의 </a:t>
            </a:r>
            <a:r>
              <a:rPr lang="en-US" altLang="ko-KR" sz="1200" dirty="0"/>
              <a:t>50% </a:t>
            </a:r>
            <a:r>
              <a:rPr lang="ko-KR" altLang="en-US" sz="1200" dirty="0"/>
              <a:t>정도인 러닝 구간에서는 점프와 공격으로 실수 없이 지나가며 보스 공략에 필요한 버프와 </a:t>
            </a:r>
            <a:r>
              <a:rPr lang="ko-KR" altLang="en-US" sz="1200" dirty="0" err="1"/>
              <a:t>디버프를</a:t>
            </a:r>
            <a:r>
              <a:rPr lang="ko-KR" altLang="en-US" sz="1200" dirty="0"/>
              <a:t> 모으고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전투 구간에서는 점프가 회피나 방어 조작으로 바뀌고 보스의 패턴에 맞춰 공격과 방어를 적절하게 사용하여 보스를</a:t>
            </a:r>
            <a:r>
              <a:rPr lang="en-US" altLang="ko-KR" sz="1200" dirty="0"/>
              <a:t> </a:t>
            </a:r>
            <a:r>
              <a:rPr lang="ko-KR" altLang="en-US" sz="1200" dirty="0"/>
              <a:t>공략 하는 재미에 중점</a:t>
            </a:r>
            <a:r>
              <a:rPr lang="en-US" altLang="ko-KR" sz="1200" dirty="0"/>
              <a:t>.</a:t>
            </a: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81EB42E2-B617-41D7-80BB-60F2C71558CB}"/>
              </a:ext>
            </a:extLst>
          </p:cNvPr>
          <p:cNvSpPr txBox="1">
            <a:spLocks/>
          </p:cNvSpPr>
          <p:nvPr/>
        </p:nvSpPr>
        <p:spPr>
          <a:xfrm>
            <a:off x="245173" y="2373235"/>
            <a:ext cx="2978076" cy="2066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R" sz="1200" dirty="0"/>
          </a:p>
        </p:txBody>
      </p:sp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F7F65308-F311-416F-B2CA-3E9F64F9B155}"/>
              </a:ext>
            </a:extLst>
          </p:cNvPr>
          <p:cNvSpPr txBox="1">
            <a:spLocks/>
          </p:cNvSpPr>
          <p:nvPr/>
        </p:nvSpPr>
        <p:spPr>
          <a:xfrm>
            <a:off x="234660" y="909361"/>
            <a:ext cx="11744668" cy="5779673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F9F1183-360A-4EE4-A13C-759118B7A965}"/>
              </a:ext>
            </a:extLst>
          </p:cNvPr>
          <p:cNvGrpSpPr/>
          <p:nvPr/>
        </p:nvGrpSpPr>
        <p:grpSpPr>
          <a:xfrm>
            <a:off x="365897" y="4059439"/>
            <a:ext cx="2729800" cy="2102378"/>
            <a:chOff x="5275393" y="2657007"/>
            <a:chExt cx="2729800" cy="210237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EAAE79B-D54A-4A31-8386-8EA8485F5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3893" y="3389981"/>
              <a:ext cx="1058256" cy="105825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D8F212-2A67-42DC-BF10-4762051447CC}"/>
                </a:ext>
              </a:extLst>
            </p:cNvPr>
            <p:cNvSpPr/>
            <p:nvPr/>
          </p:nvSpPr>
          <p:spPr>
            <a:xfrm>
              <a:off x="5275393" y="3073601"/>
              <a:ext cx="1450739" cy="21605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장애물은 점프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A996EAF-2D4B-4CB2-95D8-F3E3D19DF37C}"/>
                </a:ext>
              </a:extLst>
            </p:cNvPr>
            <p:cNvSpPr/>
            <p:nvPr/>
          </p:nvSpPr>
          <p:spPr>
            <a:xfrm>
              <a:off x="6670792" y="3062389"/>
              <a:ext cx="1250682" cy="20021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몬스터는 공격</a:t>
              </a:r>
              <a:r>
                <a:rPr lang="en-US" altLang="ko-KR" sz="1200" dirty="0">
                  <a:solidFill>
                    <a:schemeClr val="tx1"/>
                  </a:solidFill>
                </a:rPr>
                <a:t>!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A793CF-F5DC-421F-ADAF-CD9A553AFF3B}"/>
                </a:ext>
              </a:extLst>
            </p:cNvPr>
            <p:cNvSpPr/>
            <p:nvPr/>
          </p:nvSpPr>
          <p:spPr>
            <a:xfrm>
              <a:off x="5275393" y="2657007"/>
              <a:ext cx="2703232" cy="40889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2649FF"/>
                  </a:solidFill>
                </a:rPr>
                <a:t>간편하고 직관적인 조작</a:t>
              </a:r>
              <a:r>
                <a:rPr lang="en-US" altLang="ko-KR" sz="1400" b="1" dirty="0">
                  <a:solidFill>
                    <a:srgbClr val="2649FF"/>
                  </a:solidFill>
                </a:rPr>
                <a:t>.</a:t>
              </a:r>
              <a:endParaRPr lang="en-US" sz="1400" b="1" dirty="0">
                <a:solidFill>
                  <a:srgbClr val="2649FF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EF0EBBA-D553-4358-8589-4216E4BB6675}"/>
                </a:ext>
              </a:extLst>
            </p:cNvPr>
            <p:cNvGrpSpPr/>
            <p:nvPr/>
          </p:nvGrpSpPr>
          <p:grpSpPr>
            <a:xfrm>
              <a:off x="6500423" y="3008243"/>
              <a:ext cx="1504770" cy="1751142"/>
              <a:chOff x="5469352" y="3984978"/>
              <a:chExt cx="1504770" cy="1751142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3619D559-2EA8-4445-AD19-AEF3C14F2A84}"/>
                  </a:ext>
                </a:extLst>
              </p:cNvPr>
              <p:cNvGrpSpPr/>
              <p:nvPr/>
            </p:nvGrpSpPr>
            <p:grpSpPr>
              <a:xfrm>
                <a:off x="5524484" y="4278469"/>
                <a:ext cx="1449638" cy="1222805"/>
                <a:chOff x="5524484" y="4278469"/>
                <a:chExt cx="1449638" cy="1222805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580B1B67-FE8A-40C0-80AD-52F5EE8A5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5647"/>
                <a:stretch/>
              </p:blipFill>
              <p:spPr>
                <a:xfrm flipH="1">
                  <a:off x="5524484" y="4278469"/>
                  <a:ext cx="1449638" cy="1222805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029766C0-0DE7-41EF-848D-04680B1061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93" t="23213" r="37791" b="51350"/>
                <a:stretch/>
              </p:blipFill>
              <p:spPr>
                <a:xfrm flipH="1">
                  <a:off x="5837139" y="4910783"/>
                  <a:ext cx="102226" cy="368684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E1B502AB-1087-43EB-A479-6F8C31BCF5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193" t="23213" r="37791" b="51350"/>
                <a:stretch/>
              </p:blipFill>
              <p:spPr>
                <a:xfrm rot="19796204" flipH="1">
                  <a:off x="6495155" y="4778197"/>
                  <a:ext cx="131736" cy="244340"/>
                </a:xfrm>
                <a:prstGeom prst="rect">
                  <a:avLst/>
                </a:prstGeom>
              </p:spPr>
            </p:pic>
            <p:sp>
              <p:nvSpPr>
                <p:cNvPr id="35" name="십자형 34">
                  <a:extLst>
                    <a:ext uri="{FF2B5EF4-FFF2-40B4-BE49-F238E27FC236}">
                      <a16:creationId xmlns:a16="http://schemas.microsoft.com/office/drawing/2014/main" id="{BB785BD0-F7DD-444E-9992-009D79CC63A8}"/>
                    </a:ext>
                  </a:extLst>
                </p:cNvPr>
                <p:cNvSpPr/>
                <p:nvPr/>
              </p:nvSpPr>
              <p:spPr>
                <a:xfrm rot="2111219">
                  <a:off x="5822210" y="4880335"/>
                  <a:ext cx="272223" cy="271977"/>
                </a:xfrm>
                <a:prstGeom prst="plus">
                  <a:avLst>
                    <a:gd name="adj" fmla="val 4635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6" name="십자형 35">
                  <a:extLst>
                    <a:ext uri="{FF2B5EF4-FFF2-40B4-BE49-F238E27FC236}">
                      <a16:creationId xmlns:a16="http://schemas.microsoft.com/office/drawing/2014/main" id="{A3106915-3F4B-449C-895E-08DB9F2734EA}"/>
                    </a:ext>
                  </a:extLst>
                </p:cNvPr>
                <p:cNvSpPr/>
                <p:nvPr/>
              </p:nvSpPr>
              <p:spPr>
                <a:xfrm rot="2111219">
                  <a:off x="6393391" y="4752898"/>
                  <a:ext cx="272223" cy="271977"/>
                </a:xfrm>
                <a:prstGeom prst="plus">
                  <a:avLst>
                    <a:gd name="adj" fmla="val 4635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pic>
            <p:nvPicPr>
              <p:cNvPr id="31" name="Picture 4" descr="Aura Effect Png - Dragon Ball Aura Png (420x420), Png Download">
                <a:extLst>
                  <a:ext uri="{FF2B5EF4-FFF2-40B4-BE49-F238E27FC236}">
                    <a16:creationId xmlns:a16="http://schemas.microsoft.com/office/drawing/2014/main" id="{5A5F8337-C11F-41C0-9693-379EFF2174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358377">
                <a:off x="4873027" y="4581303"/>
                <a:ext cx="1751142" cy="558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6F6E0A8C-F623-48E9-A3E1-E64D921C94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8" y="854856"/>
            <a:ext cx="4915041" cy="2830783"/>
          </a:xfrm>
          <a:prstGeom prst="rect">
            <a:avLst/>
          </a:prstGeom>
        </p:spPr>
      </p:pic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E2BEEAB9-829E-4D20-8C0D-293B60982365}"/>
              </a:ext>
            </a:extLst>
          </p:cNvPr>
          <p:cNvSpPr txBox="1">
            <a:spLocks/>
          </p:cNvSpPr>
          <p:nvPr/>
        </p:nvSpPr>
        <p:spPr>
          <a:xfrm>
            <a:off x="234660" y="3429000"/>
            <a:ext cx="3982372" cy="20733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100" dirty="0"/>
              <a:t>닥</a:t>
            </a:r>
            <a:r>
              <a:rPr lang="en-US" altLang="ko-KR" sz="1100" dirty="0"/>
              <a:t>.</a:t>
            </a:r>
            <a:r>
              <a:rPr lang="ko-KR" altLang="en-US" sz="1100" dirty="0"/>
              <a:t>돌 용사 예시 이미지</a:t>
            </a:r>
            <a:endParaRPr lang="en-US" altLang="ko-KR" sz="1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DB5C18-A632-4B01-BAED-665ADC89E3FC}"/>
              </a:ext>
            </a:extLst>
          </p:cNvPr>
          <p:cNvGrpSpPr/>
          <p:nvPr/>
        </p:nvGrpSpPr>
        <p:grpSpPr>
          <a:xfrm>
            <a:off x="6029958" y="3768492"/>
            <a:ext cx="2703232" cy="2852437"/>
            <a:chOff x="2729794" y="3701630"/>
            <a:chExt cx="2703232" cy="2852437"/>
          </a:xfrm>
        </p:grpSpPr>
        <p:pic>
          <p:nvPicPr>
            <p:cNvPr id="1026" name="Picture 2" descr="Image result for tap titans">
              <a:extLst>
                <a:ext uri="{FF2B5EF4-FFF2-40B4-BE49-F238E27FC236}">
                  <a16:creationId xmlns:a16="http://schemas.microsoft.com/office/drawing/2014/main" id="{9A2AA4A9-9B57-4EDD-80C4-C3B839B129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753"/>
            <a:stretch/>
          </p:blipFill>
          <p:spPr bwMode="auto">
            <a:xfrm>
              <a:off x="3198613" y="4125278"/>
              <a:ext cx="1726521" cy="2428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E399E07-7EFA-4504-9096-0E92E8034DB6}"/>
                </a:ext>
              </a:extLst>
            </p:cNvPr>
            <p:cNvSpPr/>
            <p:nvPr/>
          </p:nvSpPr>
          <p:spPr>
            <a:xfrm>
              <a:off x="2729794" y="3701630"/>
              <a:ext cx="2703232" cy="40889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2649FF"/>
                  </a:solidFill>
                </a:rPr>
                <a:t>다양한 패턴의 보스들을 공략</a:t>
              </a:r>
              <a:r>
                <a:rPr lang="en-US" altLang="ko-KR" sz="1400" b="1" dirty="0">
                  <a:solidFill>
                    <a:srgbClr val="2649FF"/>
                  </a:solidFill>
                </a:rPr>
                <a:t>.</a:t>
              </a:r>
              <a:endParaRPr lang="en-US" sz="1400" b="1" dirty="0">
                <a:solidFill>
                  <a:srgbClr val="2649FF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060BE9-BD80-4E12-AFA5-49E54257F94D}"/>
              </a:ext>
            </a:extLst>
          </p:cNvPr>
          <p:cNvGrpSpPr/>
          <p:nvPr/>
        </p:nvGrpSpPr>
        <p:grpSpPr>
          <a:xfrm>
            <a:off x="9276095" y="4252806"/>
            <a:ext cx="2703232" cy="1755940"/>
            <a:chOff x="5954229" y="3765044"/>
            <a:chExt cx="2703232" cy="175594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07DCFC-CE74-40AC-8F53-70764DB4EA75}"/>
                </a:ext>
              </a:extLst>
            </p:cNvPr>
            <p:cNvSpPr/>
            <p:nvPr/>
          </p:nvSpPr>
          <p:spPr>
            <a:xfrm>
              <a:off x="5954229" y="3765044"/>
              <a:ext cx="2703232" cy="40889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 dirty="0">
                  <a:solidFill>
                    <a:srgbClr val="2649FF"/>
                  </a:solidFill>
                </a:rPr>
                <a:t>캐릭터를 수집하고 육성</a:t>
              </a:r>
              <a:endParaRPr lang="en-US" sz="1400" b="1" dirty="0">
                <a:solidFill>
                  <a:srgbClr val="2649FF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9F8966-F633-4E5A-8F9E-9EE644E07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8" t="12444" r="14944" b="26409"/>
            <a:stretch/>
          </p:blipFill>
          <p:spPr>
            <a:xfrm>
              <a:off x="6495407" y="4138064"/>
              <a:ext cx="1620875" cy="1382920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CE83AB-46D2-41E8-A04B-5AAAB3020C65}"/>
              </a:ext>
            </a:extLst>
          </p:cNvPr>
          <p:cNvSpPr/>
          <p:nvPr/>
        </p:nvSpPr>
        <p:spPr>
          <a:xfrm>
            <a:off x="3185616" y="4068933"/>
            <a:ext cx="2703232" cy="40889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2649FF"/>
                </a:solidFill>
              </a:rPr>
              <a:t>러닝으로 </a:t>
            </a:r>
            <a:r>
              <a:rPr lang="ko-KR" altLang="en-US" sz="1400" b="1" dirty="0" err="1">
                <a:solidFill>
                  <a:srgbClr val="2649FF"/>
                </a:solidFill>
              </a:rPr>
              <a:t>파밍</a:t>
            </a:r>
            <a:r>
              <a:rPr lang="ko-KR" altLang="en-US" sz="1400" b="1" dirty="0">
                <a:solidFill>
                  <a:srgbClr val="2649FF"/>
                </a:solidFill>
              </a:rPr>
              <a:t> 하고 보스전까지</a:t>
            </a:r>
            <a:endParaRPr lang="en-US" sz="1400" b="1" dirty="0">
              <a:solidFill>
                <a:srgbClr val="264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4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041DB415-CAEA-4BB7-A532-EDFD68984C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013" y="461963"/>
            <a:ext cx="11752262" cy="433387"/>
          </a:xfrm>
        </p:spPr>
        <p:txBody>
          <a:bodyPr/>
          <a:lstStyle/>
          <a:p>
            <a:r>
              <a:rPr lang="ko-KR" altLang="en-US" dirty="0"/>
              <a:t>플레이 흐름도 요약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630BC3-F228-46B2-8C68-F272BC891AFF}"/>
              </a:ext>
            </a:extLst>
          </p:cNvPr>
          <p:cNvSpPr/>
          <p:nvPr/>
        </p:nvSpPr>
        <p:spPr>
          <a:xfrm>
            <a:off x="402328" y="995014"/>
            <a:ext cx="2628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스테이지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6D20FD-D002-4EA4-8D4E-F356AFE42E4F}"/>
              </a:ext>
            </a:extLst>
          </p:cNvPr>
          <p:cNvSpPr/>
          <p:nvPr/>
        </p:nvSpPr>
        <p:spPr>
          <a:xfrm>
            <a:off x="498678" y="1304944"/>
            <a:ext cx="2448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러닝 구간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E300FC-722B-4627-8997-6C1BC216800C}"/>
              </a:ext>
            </a:extLst>
          </p:cNvPr>
          <p:cNvSpPr/>
          <p:nvPr/>
        </p:nvSpPr>
        <p:spPr>
          <a:xfrm>
            <a:off x="498678" y="1775680"/>
            <a:ext cx="2448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전투 구간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82CA60C-60AB-4AB8-9D90-D380C11E7059}"/>
              </a:ext>
            </a:extLst>
          </p:cNvPr>
          <p:cNvGrpSpPr/>
          <p:nvPr/>
        </p:nvGrpSpPr>
        <p:grpSpPr>
          <a:xfrm>
            <a:off x="412268" y="5334848"/>
            <a:ext cx="2628000" cy="1260000"/>
            <a:chOff x="405918" y="4560172"/>
            <a:chExt cx="2628000" cy="12600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2C45B8F-C303-44E2-B12A-8BF44FAB0A5E}"/>
                </a:ext>
              </a:extLst>
            </p:cNvPr>
            <p:cNvSpPr/>
            <p:nvPr/>
          </p:nvSpPr>
          <p:spPr>
            <a:xfrm>
              <a:off x="405918" y="4560172"/>
              <a:ext cx="2628000" cy="126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콘텐츠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100F23E-7515-4BA1-898E-B5DF4801CD5F}"/>
                </a:ext>
              </a:extLst>
            </p:cNvPr>
            <p:cNvSpPr/>
            <p:nvPr/>
          </p:nvSpPr>
          <p:spPr>
            <a:xfrm>
              <a:off x="492329" y="4876601"/>
              <a:ext cx="2448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단일 캐릭터 사용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048A16-CE93-498D-8F2D-D28EBEFF25F6}"/>
                </a:ext>
              </a:extLst>
            </p:cNvPr>
            <p:cNvSpPr/>
            <p:nvPr/>
          </p:nvSpPr>
          <p:spPr>
            <a:xfrm>
              <a:off x="492329" y="5348631"/>
              <a:ext cx="2448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다수 캐릭터 사용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F953F47-45DD-4839-9839-E4C723EA008E}"/>
              </a:ext>
            </a:extLst>
          </p:cNvPr>
          <p:cNvCxnSpPr>
            <a:cxnSpLocks/>
            <a:stCxn id="16" idx="1"/>
            <a:endCxn id="4" idx="1"/>
          </p:cNvCxnSpPr>
          <p:nvPr/>
        </p:nvCxnSpPr>
        <p:spPr>
          <a:xfrm rot="10800000">
            <a:off x="402328" y="1625014"/>
            <a:ext cx="9940" cy="4339834"/>
          </a:xfrm>
          <a:prstGeom prst="bentConnector3">
            <a:avLst>
              <a:gd name="adj1" fmla="val 23997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E47631CC-BEB1-4E66-9B60-2EAE27752993}"/>
              </a:ext>
            </a:extLst>
          </p:cNvPr>
          <p:cNvSpPr/>
          <p:nvPr/>
        </p:nvSpPr>
        <p:spPr>
          <a:xfrm>
            <a:off x="1385163" y="2489181"/>
            <a:ext cx="675861" cy="5032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426153C-F2B3-485D-BE8C-646060D9D596}"/>
              </a:ext>
            </a:extLst>
          </p:cNvPr>
          <p:cNvGrpSpPr/>
          <p:nvPr/>
        </p:nvGrpSpPr>
        <p:grpSpPr>
          <a:xfrm>
            <a:off x="405918" y="3164931"/>
            <a:ext cx="2628000" cy="1260000"/>
            <a:chOff x="405918" y="3016573"/>
            <a:chExt cx="2628000" cy="1260000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4E3880A-69BF-4B3C-BD18-2EAF0049D5D3}"/>
                </a:ext>
              </a:extLst>
            </p:cNvPr>
            <p:cNvSpPr/>
            <p:nvPr/>
          </p:nvSpPr>
          <p:spPr>
            <a:xfrm>
              <a:off x="405918" y="3016573"/>
              <a:ext cx="2628000" cy="12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성장 및 수집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6AB41F-E329-407D-9876-27417C2881A2}"/>
                </a:ext>
              </a:extLst>
            </p:cNvPr>
            <p:cNvSpPr/>
            <p:nvPr/>
          </p:nvSpPr>
          <p:spPr>
            <a:xfrm>
              <a:off x="502268" y="3789718"/>
              <a:ext cx="2448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장비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무기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방어구</a:t>
              </a:r>
              <a:r>
                <a:rPr lang="en-US" altLang="ko-KR" sz="1600" dirty="0">
                  <a:solidFill>
                    <a:schemeClr val="tx1"/>
                  </a:solidFill>
                </a:rPr>
                <a:t>x</a:t>
              </a:r>
              <a:r>
                <a:rPr lang="ko-KR" altLang="en-US" sz="1600" dirty="0">
                  <a:solidFill>
                    <a:schemeClr val="tx1"/>
                  </a:solidFill>
                </a:rPr>
                <a:t>종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6862654-ABE2-44F6-8CE8-DB50F2F710D1}"/>
                </a:ext>
              </a:extLst>
            </p:cNvPr>
            <p:cNvSpPr/>
            <p:nvPr/>
          </p:nvSpPr>
          <p:spPr>
            <a:xfrm>
              <a:off x="502268" y="3318926"/>
              <a:ext cx="2448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캐릭터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스킬</a:t>
              </a:r>
              <a:r>
                <a:rPr lang="en-US" altLang="ko-KR" sz="1600" dirty="0">
                  <a:solidFill>
                    <a:schemeClr val="tx1"/>
                  </a:solidFill>
                </a:rPr>
                <a:t>+</a:t>
              </a:r>
              <a:r>
                <a:rPr lang="ko-KR" altLang="en-US" sz="1600" dirty="0">
                  <a:solidFill>
                    <a:schemeClr val="tx1"/>
                  </a:solidFill>
                </a:rPr>
                <a:t>능력치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FC230501-4005-45FD-890E-8C55BF56CD72}"/>
              </a:ext>
            </a:extLst>
          </p:cNvPr>
          <p:cNvSpPr/>
          <p:nvPr/>
        </p:nvSpPr>
        <p:spPr>
          <a:xfrm>
            <a:off x="1378397" y="4614572"/>
            <a:ext cx="675861" cy="5032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내용 개체 틀 4">
            <a:extLst>
              <a:ext uri="{FF2B5EF4-FFF2-40B4-BE49-F238E27FC236}">
                <a16:creationId xmlns:a16="http://schemas.microsoft.com/office/drawing/2014/main" id="{5C1A05DC-58C9-49EB-85C4-C6BF31A0BC2E}"/>
              </a:ext>
            </a:extLst>
          </p:cNvPr>
          <p:cNvSpPr txBox="1">
            <a:spLocks/>
          </p:cNvSpPr>
          <p:nvPr/>
        </p:nvSpPr>
        <p:spPr>
          <a:xfrm>
            <a:off x="3826565" y="1160944"/>
            <a:ext cx="815271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스테이지 시작</a:t>
            </a:r>
            <a:r>
              <a:rPr lang="en-US" altLang="ko-KR" sz="1200" dirty="0"/>
              <a:t>. </a:t>
            </a:r>
            <a:r>
              <a:rPr lang="ko-KR" altLang="en-US" sz="1200" dirty="0"/>
              <a:t>기존 러닝 게임의 시스템과 유사</a:t>
            </a:r>
            <a:r>
              <a:rPr lang="en-US" altLang="ko-KR" sz="1200" dirty="0"/>
              <a:t>. </a:t>
            </a:r>
            <a:r>
              <a:rPr lang="ko-KR" altLang="en-US" sz="1200" dirty="0"/>
              <a:t>캐릭터가 달리고 플레이어는 점프와 공격만 조작</a:t>
            </a:r>
            <a:r>
              <a:rPr lang="en-US" altLang="ko-KR" sz="1200" dirty="0"/>
              <a:t>. </a:t>
            </a:r>
            <a:r>
              <a:rPr lang="ko-KR" altLang="en-US" sz="1200" dirty="0"/>
              <a:t>러닝 구간에서 깎인 </a:t>
            </a:r>
            <a:r>
              <a:rPr lang="en-US" altLang="ko-KR" sz="1200" dirty="0"/>
              <a:t>HP, </a:t>
            </a:r>
            <a:r>
              <a:rPr lang="ko-KR" altLang="en-US" sz="1200" dirty="0"/>
              <a:t>획득한 버프 아이템 등이 전투 구간에 영향을 줌</a:t>
            </a:r>
            <a:r>
              <a:rPr lang="en-US" altLang="ko-KR" sz="1200" dirty="0"/>
              <a:t>.</a:t>
            </a: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35BE2E10-3FA6-4F1A-B0B1-3830D945EF80}"/>
              </a:ext>
            </a:extLst>
          </p:cNvPr>
          <p:cNvSpPr txBox="1">
            <a:spLocks/>
          </p:cNvSpPr>
          <p:nvPr/>
        </p:nvSpPr>
        <p:spPr>
          <a:xfrm>
            <a:off x="3826564" y="2116880"/>
            <a:ext cx="815271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보스와 </a:t>
            </a:r>
            <a:r>
              <a:rPr lang="en-US" altLang="ko-KR" sz="1200" dirty="0"/>
              <a:t>1:1</a:t>
            </a:r>
            <a:r>
              <a:rPr lang="ko-KR" altLang="en-US" sz="1200" dirty="0"/>
              <a:t>로 진행 되며 </a:t>
            </a:r>
            <a:r>
              <a:rPr lang="en-US" altLang="ko-KR" sz="1200" dirty="0"/>
              <a:t> 2</a:t>
            </a:r>
            <a:r>
              <a:rPr lang="ko-KR" altLang="en-US" sz="1200" dirty="0"/>
              <a:t>가지 조작</a:t>
            </a:r>
            <a:r>
              <a:rPr lang="en-US" altLang="ko-KR" sz="1200" dirty="0"/>
              <a:t>(</a:t>
            </a:r>
            <a:r>
              <a:rPr lang="ko-KR" altLang="en-US" sz="1200" dirty="0"/>
              <a:t>점프와 공격</a:t>
            </a:r>
            <a:r>
              <a:rPr lang="en-US" altLang="ko-KR" sz="1200" dirty="0"/>
              <a:t>)</a:t>
            </a:r>
            <a:r>
              <a:rPr lang="ko-KR" altLang="en-US" sz="1200" dirty="0"/>
              <a:t>과 </a:t>
            </a:r>
            <a:r>
              <a:rPr lang="en-US" altLang="ko-KR" sz="1200" dirty="0"/>
              <a:t>1:1 </a:t>
            </a:r>
            <a:r>
              <a:rPr lang="ko-KR" altLang="en-US" sz="1200" dirty="0"/>
              <a:t>매칭 되는 패턴을 가짐</a:t>
            </a:r>
            <a:r>
              <a:rPr lang="en-US" altLang="ko-KR" sz="1200" dirty="0"/>
              <a:t>. </a:t>
            </a:r>
            <a:r>
              <a:rPr lang="ko-KR" altLang="en-US" sz="1200" dirty="0"/>
              <a:t>보스 전까지 완료 하면 스테이지가 종료</a:t>
            </a:r>
            <a:r>
              <a:rPr lang="en-US" altLang="ko-KR" sz="1200" dirty="0"/>
              <a:t>.</a:t>
            </a:r>
            <a:endParaRPr lang="en-US" altLang="ko-KR" dirty="0"/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C3D45771-6874-4419-A543-754708576E84}"/>
              </a:ext>
            </a:extLst>
          </p:cNvPr>
          <p:cNvSpPr txBox="1">
            <a:spLocks/>
          </p:cNvSpPr>
          <p:nvPr/>
        </p:nvSpPr>
        <p:spPr>
          <a:xfrm>
            <a:off x="3826564" y="5562600"/>
            <a:ext cx="8152710" cy="90777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장비는 기본 능력치</a:t>
            </a:r>
            <a:r>
              <a:rPr lang="en-US" altLang="ko-KR" sz="1200" dirty="0"/>
              <a:t>+</a:t>
            </a:r>
            <a:r>
              <a:rPr lang="ko-KR" altLang="en-US" sz="1200" dirty="0"/>
              <a:t> 캐릭터 레벨업으로는 상승 되지 않는 능력치를 상승 시킴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기본 능력치</a:t>
            </a:r>
            <a:r>
              <a:rPr lang="en-US" altLang="ko-KR" sz="1200" dirty="0"/>
              <a:t>: </a:t>
            </a:r>
            <a:r>
              <a:rPr lang="ko-KR" altLang="en-US" sz="1200" dirty="0"/>
              <a:t>공격력</a:t>
            </a:r>
            <a:r>
              <a:rPr lang="en-US" altLang="ko-KR" sz="1200" dirty="0"/>
              <a:t>, </a:t>
            </a:r>
            <a:r>
              <a:rPr lang="ko-KR" altLang="en-US" sz="1200" dirty="0"/>
              <a:t>방어력</a:t>
            </a:r>
            <a:r>
              <a:rPr lang="en-US" altLang="ko-KR" sz="1200" dirty="0"/>
              <a:t>, </a:t>
            </a:r>
            <a:r>
              <a:rPr lang="ko-KR" altLang="en-US" sz="1200" dirty="0"/>
              <a:t>체력</a:t>
            </a:r>
            <a:r>
              <a:rPr lang="en-US" altLang="ko-KR" sz="1200" dirty="0"/>
              <a:t>, </a:t>
            </a:r>
            <a:r>
              <a:rPr lang="ko-KR" altLang="en-US" sz="1200" dirty="0"/>
              <a:t>등</a:t>
            </a:r>
            <a:r>
              <a:rPr lang="en-US" altLang="ko-KR" sz="1200" dirty="0"/>
              <a:t>. </a:t>
            </a:r>
            <a:r>
              <a:rPr lang="ko-KR" altLang="en-US" sz="1200" dirty="0"/>
              <a:t>부위 별로 차등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 무기 능력치</a:t>
            </a:r>
            <a:r>
              <a:rPr lang="en-US" altLang="ko-KR" sz="1200" dirty="0"/>
              <a:t>: </a:t>
            </a:r>
            <a:r>
              <a:rPr lang="ko-KR" altLang="en-US" sz="1200" dirty="0"/>
              <a:t>사거리</a:t>
            </a:r>
            <a:r>
              <a:rPr lang="en-US" altLang="ko-KR" sz="1200" dirty="0"/>
              <a:t>, </a:t>
            </a:r>
            <a:r>
              <a:rPr lang="ko-KR" altLang="en-US" sz="1200" dirty="0"/>
              <a:t>공격 속도</a:t>
            </a:r>
            <a:endParaRPr lang="en-US" altLang="ko-KR" sz="1200" dirty="0"/>
          </a:p>
        </p:txBody>
      </p:sp>
      <p:sp>
        <p:nvSpPr>
          <p:cNvPr id="41" name="내용 개체 틀 4">
            <a:extLst>
              <a:ext uri="{FF2B5EF4-FFF2-40B4-BE49-F238E27FC236}">
                <a16:creationId xmlns:a16="http://schemas.microsoft.com/office/drawing/2014/main" id="{3D42D834-5397-4092-886D-466C87C82835}"/>
              </a:ext>
            </a:extLst>
          </p:cNvPr>
          <p:cNvSpPr txBox="1">
            <a:spLocks/>
          </p:cNvSpPr>
          <p:nvPr/>
        </p:nvSpPr>
        <p:spPr>
          <a:xfrm>
            <a:off x="3826565" y="3467284"/>
            <a:ext cx="8152710" cy="133331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 </a:t>
            </a:r>
            <a:r>
              <a:rPr lang="en-US" altLang="ko-KR" sz="1200" dirty="0"/>
              <a:t>4</a:t>
            </a:r>
            <a:r>
              <a:rPr lang="ko-KR" altLang="en-US" sz="1200" dirty="0"/>
              <a:t>가지 직업</a:t>
            </a:r>
            <a:r>
              <a:rPr lang="en-US" altLang="ko-KR" sz="1200" dirty="0"/>
              <a:t>(</a:t>
            </a:r>
            <a:r>
              <a:rPr lang="ko-KR" altLang="en-US" sz="1200" dirty="0"/>
              <a:t>기사</a:t>
            </a:r>
            <a:r>
              <a:rPr lang="en-US" altLang="ko-KR" sz="1200" dirty="0"/>
              <a:t>/</a:t>
            </a:r>
            <a:r>
              <a:rPr lang="ko-KR" altLang="en-US" sz="1200" dirty="0"/>
              <a:t>궁수</a:t>
            </a:r>
            <a:r>
              <a:rPr lang="en-US" altLang="ko-KR" sz="1200" dirty="0"/>
              <a:t>/</a:t>
            </a:r>
            <a:r>
              <a:rPr lang="ko-KR" altLang="en-US" sz="1200" dirty="0"/>
              <a:t>마법사</a:t>
            </a:r>
            <a:r>
              <a:rPr lang="en-US" altLang="ko-KR" sz="1200" dirty="0"/>
              <a:t>/</a:t>
            </a:r>
            <a:r>
              <a:rPr lang="ko-KR" altLang="en-US" sz="1200" dirty="0"/>
              <a:t>성직자</a:t>
            </a:r>
            <a:r>
              <a:rPr lang="en-US" altLang="ko-KR" sz="1200" dirty="0"/>
              <a:t>)</a:t>
            </a:r>
            <a:r>
              <a:rPr lang="ko-KR" altLang="en-US" sz="1200" dirty="0"/>
              <a:t>과 능력치</a:t>
            </a:r>
            <a:r>
              <a:rPr lang="en-US" altLang="ko-KR" sz="1200" dirty="0"/>
              <a:t>,</a:t>
            </a:r>
            <a:r>
              <a:rPr lang="ko-KR" altLang="en-US" sz="1200" dirty="0"/>
              <a:t> 조건부 스킬 하나로 구성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 기본 능력치</a:t>
            </a:r>
            <a:r>
              <a:rPr lang="en-US" altLang="ko-KR" sz="1200" dirty="0"/>
              <a:t>: </a:t>
            </a:r>
            <a:r>
              <a:rPr lang="ko-KR" altLang="en-US" sz="1200" dirty="0"/>
              <a:t>직업에 따라</a:t>
            </a:r>
            <a:r>
              <a:rPr lang="en-US" altLang="ko-KR" sz="1200" dirty="0"/>
              <a:t>,</a:t>
            </a:r>
            <a:r>
              <a:rPr lang="ko-KR" altLang="en-US" sz="1200" dirty="0"/>
              <a:t> 각 캐릭터에 따라 레벨이 오를 때 상승 폭 차등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 조건부 스킬</a:t>
            </a:r>
            <a:r>
              <a:rPr lang="en-US" altLang="ko-KR" sz="1200" dirty="0"/>
              <a:t>: </a:t>
            </a:r>
            <a:r>
              <a:rPr lang="ko-KR" altLang="en-US" sz="1200" dirty="0"/>
              <a:t>스테이지 내에서 특정 조건</a:t>
            </a:r>
            <a:r>
              <a:rPr lang="en-US" altLang="ko-KR" sz="1200" dirty="0"/>
              <a:t>(</a:t>
            </a:r>
            <a:r>
              <a:rPr lang="ko-KR" altLang="en-US" sz="1200" dirty="0"/>
              <a:t>몬스터 </a:t>
            </a:r>
            <a:r>
              <a:rPr lang="en-US" altLang="ko-KR" sz="1200" dirty="0"/>
              <a:t>X</a:t>
            </a:r>
            <a:r>
              <a:rPr lang="ko-KR" altLang="en-US" sz="1200" dirty="0"/>
              <a:t>마리 킬</a:t>
            </a:r>
            <a:r>
              <a:rPr lang="en-US" altLang="ko-KR" sz="1200" dirty="0"/>
              <a:t>, </a:t>
            </a:r>
            <a:r>
              <a:rPr lang="ko-KR" altLang="en-US" sz="1200" dirty="0"/>
              <a:t>장애물 </a:t>
            </a:r>
            <a:r>
              <a:rPr lang="en-US" altLang="ko-KR" sz="1200" dirty="0"/>
              <a:t>X</a:t>
            </a:r>
            <a:r>
              <a:rPr lang="ko-KR" altLang="en-US" sz="1200" dirty="0"/>
              <a:t>개 뛰어넘음</a:t>
            </a:r>
            <a:r>
              <a:rPr lang="en-US" altLang="ko-KR" sz="1200" dirty="0"/>
              <a:t>)</a:t>
            </a:r>
            <a:r>
              <a:rPr lang="ko-KR" altLang="en-US" sz="1200" dirty="0"/>
              <a:t>을 만족하면 자동으로 사용 되는 스킬</a:t>
            </a:r>
            <a:r>
              <a:rPr lang="en-US" altLang="ko-KR" sz="12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 직업</a:t>
            </a:r>
            <a:r>
              <a:rPr lang="en-US" altLang="ko-KR" sz="1200" dirty="0"/>
              <a:t>: </a:t>
            </a:r>
            <a:r>
              <a:rPr lang="ko-KR" altLang="en-US" sz="1200" dirty="0"/>
              <a:t>착용 할 수 있는 장비 제한에 영향을 줌</a:t>
            </a:r>
            <a:r>
              <a:rPr lang="en-US" altLang="ko-KR" sz="1200" dirty="0"/>
              <a:t>. </a:t>
            </a:r>
            <a:r>
              <a:rPr lang="ko-KR" altLang="en-US" sz="1200" dirty="0"/>
              <a:t>직업 별 주요 능력치가 있고 보너스 능력치 획득</a:t>
            </a:r>
            <a:r>
              <a:rPr lang="en-US" altLang="ko-KR" sz="1200" dirty="0"/>
              <a:t>. (</a:t>
            </a:r>
            <a:r>
              <a:rPr lang="ko-KR" altLang="en-US" sz="1200" dirty="0"/>
              <a:t>직업 별 차별화</a:t>
            </a:r>
            <a:r>
              <a:rPr lang="en-US" altLang="ko-KR" sz="1200" dirty="0"/>
              <a:t>)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C22FC29-D35C-41B4-A216-1DAF5319519B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5400000">
            <a:off x="7784952" y="1998912"/>
            <a:ext cx="235936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F43A06B-02BE-4992-9F3D-5A481B39BC64}"/>
              </a:ext>
            </a:extLst>
          </p:cNvPr>
          <p:cNvCxnSpPr>
            <a:cxnSpLocks/>
            <a:stCxn id="6" idx="3"/>
            <a:endCxn id="37" idx="1"/>
          </p:cNvCxnSpPr>
          <p:nvPr/>
        </p:nvCxnSpPr>
        <p:spPr>
          <a:xfrm>
            <a:off x="2946678" y="1520944"/>
            <a:ext cx="879887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9101FA6-DFB9-458C-9681-F22727ED5514}"/>
              </a:ext>
            </a:extLst>
          </p:cNvPr>
          <p:cNvCxnSpPr>
            <a:cxnSpLocks/>
            <a:stCxn id="7" idx="3"/>
            <a:endCxn id="38" idx="1"/>
          </p:cNvCxnSpPr>
          <p:nvPr/>
        </p:nvCxnSpPr>
        <p:spPr>
          <a:xfrm>
            <a:off x="2946678" y="1991680"/>
            <a:ext cx="879886" cy="4852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D45BF76-D2F5-49A8-A699-136D16A0A369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2950268" y="3331200"/>
            <a:ext cx="876296" cy="35208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FF81CD0-8430-4152-812D-BD7ED542C57E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>
            <a:off x="2950268" y="4154076"/>
            <a:ext cx="876296" cy="127590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C3D45771-6874-4419-A543-754708576E84}"/>
              </a:ext>
            </a:extLst>
          </p:cNvPr>
          <p:cNvSpPr txBox="1">
            <a:spLocks/>
          </p:cNvSpPr>
          <p:nvPr/>
        </p:nvSpPr>
        <p:spPr>
          <a:xfrm>
            <a:off x="3826564" y="5294978"/>
            <a:ext cx="8152710" cy="270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캐릭터와 차별화 되는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스탯</a:t>
            </a:r>
            <a:r>
              <a:rPr lang="ko-KR" altLang="en-US" sz="1200" dirty="0"/>
              <a:t> 상승으로</a:t>
            </a:r>
            <a:endParaRPr lang="en-US" altLang="ko-KR" sz="1200" dirty="0"/>
          </a:p>
        </p:txBody>
      </p:sp>
      <p:sp>
        <p:nvSpPr>
          <p:cNvPr id="29" name="내용 개체 틀 4">
            <a:extLst>
              <a:ext uri="{FF2B5EF4-FFF2-40B4-BE49-F238E27FC236}">
                <a16:creationId xmlns:a16="http://schemas.microsoft.com/office/drawing/2014/main" id="{C3D45771-6874-4419-A543-754708576E84}"/>
              </a:ext>
            </a:extLst>
          </p:cNvPr>
          <p:cNvSpPr txBox="1">
            <a:spLocks/>
          </p:cNvSpPr>
          <p:nvPr/>
        </p:nvSpPr>
        <p:spPr>
          <a:xfrm>
            <a:off x="3826564" y="3196200"/>
            <a:ext cx="8152710" cy="2700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유저 별 플레이 스타일을 고려</a:t>
            </a:r>
            <a:r>
              <a:rPr lang="en-US" altLang="ko-KR" sz="1200" dirty="0"/>
              <a:t>.</a:t>
            </a:r>
            <a:r>
              <a:rPr lang="ko-KR" altLang="en-US" sz="1200" dirty="0"/>
              <a:t> 조작 난이도 별로 포지셔닝</a:t>
            </a:r>
            <a:r>
              <a:rPr lang="en-US" altLang="ko-KR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75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23FCCCF5-CACC-476B-A3CB-15BDFEBC3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013" y="461963"/>
            <a:ext cx="11752262" cy="433387"/>
          </a:xfrm>
        </p:spPr>
        <p:txBody>
          <a:bodyPr/>
          <a:lstStyle/>
          <a:p>
            <a:r>
              <a:rPr lang="ko-KR" altLang="en-US" dirty="0"/>
              <a:t>주요 시스템 요약</a:t>
            </a:r>
            <a:endParaRPr lang="en-US" dirty="0"/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F43D9-9324-48BD-BA3D-81433041278C}"/>
              </a:ext>
            </a:extLst>
          </p:cNvPr>
          <p:cNvSpPr txBox="1">
            <a:spLocks/>
          </p:cNvSpPr>
          <p:nvPr/>
        </p:nvSpPr>
        <p:spPr>
          <a:xfrm>
            <a:off x="227013" y="882650"/>
            <a:ext cx="667509" cy="58068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러닝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보스전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캐릭터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장비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스킬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(</a:t>
            </a:r>
            <a:r>
              <a:rPr lang="ko-KR" altLang="en-US" sz="1200" dirty="0" err="1"/>
              <a:t>픽토그램사용</a:t>
            </a:r>
            <a:r>
              <a:rPr lang="en-US" altLang="ko-KR" sz="1200" dirty="0"/>
              <a:t>?)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8A62338-D8FC-4C3B-8546-4CC7066BF525}"/>
              </a:ext>
            </a:extLst>
          </p:cNvPr>
          <p:cNvSpPr txBox="1">
            <a:spLocks/>
          </p:cNvSpPr>
          <p:nvPr/>
        </p:nvSpPr>
        <p:spPr>
          <a:xfrm>
            <a:off x="883055" y="882650"/>
            <a:ext cx="11084754" cy="1162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기존 러닝 게임의 시스템</a:t>
            </a:r>
            <a:r>
              <a:rPr lang="en-US" altLang="ko-KR" sz="1200" dirty="0"/>
              <a:t>. </a:t>
            </a:r>
            <a:r>
              <a:rPr lang="ko-KR" altLang="en-US" sz="1200" dirty="0"/>
              <a:t>캐릭터가 달리고 플레이어는 점프와 슬라이딩</a:t>
            </a:r>
            <a:r>
              <a:rPr lang="en-US" altLang="ko-KR" sz="1200" dirty="0"/>
              <a:t>(</a:t>
            </a:r>
            <a:r>
              <a:rPr lang="ko-KR" altLang="en-US" sz="1200" dirty="0"/>
              <a:t>해당 게임에서는 공격</a:t>
            </a:r>
            <a:r>
              <a:rPr lang="en-US" altLang="ko-KR" sz="1200" dirty="0"/>
              <a:t>)</a:t>
            </a:r>
            <a:r>
              <a:rPr lang="ko-KR" altLang="en-US" sz="1200" dirty="0"/>
              <a:t>만 조작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아이템</a:t>
            </a:r>
            <a:r>
              <a:rPr lang="en-US" altLang="ko-KR" sz="1200" dirty="0"/>
              <a:t>,</a:t>
            </a:r>
            <a:r>
              <a:rPr lang="ko-KR" altLang="en-US" sz="1200" dirty="0"/>
              <a:t>몬스터</a:t>
            </a:r>
            <a:r>
              <a:rPr lang="en-US" altLang="ko-KR" sz="1200" dirty="0"/>
              <a:t>,</a:t>
            </a:r>
            <a:r>
              <a:rPr lang="ko-KR" altLang="en-US" sz="1200" dirty="0"/>
              <a:t>장애물을 구분하고</a:t>
            </a:r>
            <a:r>
              <a:rPr lang="en-US" altLang="ko-KR" sz="1200" dirty="0"/>
              <a:t>, </a:t>
            </a:r>
            <a:r>
              <a:rPr lang="ko-KR" altLang="en-US" sz="1200" dirty="0"/>
              <a:t>타이밍에 맞춰 조작하는 플레이</a:t>
            </a:r>
            <a:r>
              <a:rPr lang="en-US" altLang="ko-KR" sz="1200" dirty="0"/>
              <a:t>. </a:t>
            </a:r>
            <a:r>
              <a:rPr lang="ko-KR" altLang="en-US" sz="1200" dirty="0"/>
              <a:t>달리는 캐릭터 앞에</a:t>
            </a:r>
            <a:r>
              <a:rPr lang="en-US" altLang="ko-KR" sz="1200" dirty="0"/>
              <a:t> </a:t>
            </a:r>
            <a:r>
              <a:rPr lang="ko-KR" altLang="en-US" sz="1200" dirty="0"/>
              <a:t>어떤 오브젝트가 있는지</a:t>
            </a:r>
            <a:r>
              <a:rPr lang="en-US" altLang="ko-KR" sz="1200" dirty="0"/>
              <a:t>, </a:t>
            </a:r>
            <a:r>
              <a:rPr lang="ko-KR" altLang="en-US" sz="1200" dirty="0"/>
              <a:t>언제 눌러야 하는 지를 생각 하게 됨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러닝 구간의 잘한 정도에 따라</a:t>
            </a:r>
            <a:r>
              <a:rPr lang="en-US" altLang="ko-KR" sz="1200" dirty="0"/>
              <a:t>, </a:t>
            </a:r>
            <a:r>
              <a:rPr lang="ko-KR" altLang="en-US" sz="1200" dirty="0"/>
              <a:t>보스전에 좋거나 나쁜 영향을 받음</a:t>
            </a:r>
            <a:r>
              <a:rPr lang="en-US" altLang="ko-KR" sz="1200" dirty="0"/>
              <a:t>. </a:t>
            </a:r>
            <a:r>
              <a:rPr lang="ko-KR" altLang="en-US" sz="1200" dirty="0"/>
              <a:t>경험을 통해 오브젝트를 학습하고 그에 따라 긴장</a:t>
            </a:r>
            <a:r>
              <a:rPr lang="en-US" altLang="ko-KR" sz="1200" dirty="0"/>
              <a:t>, </a:t>
            </a:r>
            <a:r>
              <a:rPr lang="ko-KR" altLang="en-US" sz="1200" dirty="0"/>
              <a:t>몰입하도록</a:t>
            </a:r>
            <a:r>
              <a:rPr lang="en-US" altLang="ko-KR" sz="1200" dirty="0"/>
              <a:t>. 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2B990E05-ACFE-40A1-9897-FB805FB7B89D}"/>
              </a:ext>
            </a:extLst>
          </p:cNvPr>
          <p:cNvSpPr txBox="1">
            <a:spLocks/>
          </p:cNvSpPr>
          <p:nvPr/>
        </p:nvSpPr>
        <p:spPr>
          <a:xfrm>
            <a:off x="883055" y="2040644"/>
            <a:ext cx="11084754" cy="1162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기존 </a:t>
            </a:r>
            <a:r>
              <a:rPr lang="en-US" altLang="ko-KR" sz="1200" dirty="0"/>
              <a:t>RPG </a:t>
            </a:r>
            <a:r>
              <a:rPr lang="ko-KR" altLang="en-US" sz="1200" dirty="0"/>
              <a:t>게임의 전투 경험을 단순화</a:t>
            </a:r>
            <a:r>
              <a:rPr lang="en-US" altLang="ko-KR" sz="1200" dirty="0"/>
              <a:t>, </a:t>
            </a:r>
            <a:r>
              <a:rPr lang="ko-KR" altLang="en-US" sz="1200" dirty="0"/>
              <a:t>축소하되 기존 경험과 비슷하게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보스와 </a:t>
            </a:r>
            <a:r>
              <a:rPr lang="en-US" altLang="ko-KR" sz="1200" dirty="0"/>
              <a:t>1:1</a:t>
            </a:r>
            <a:r>
              <a:rPr lang="ko-KR" altLang="en-US" sz="1200" dirty="0"/>
              <a:t>로 진행 되며 </a:t>
            </a:r>
            <a:r>
              <a:rPr lang="en-US" altLang="ko-KR" sz="1200" dirty="0"/>
              <a:t> 2</a:t>
            </a:r>
            <a:r>
              <a:rPr lang="ko-KR" altLang="en-US" sz="1200" dirty="0"/>
              <a:t>가지 조작</a:t>
            </a:r>
            <a:r>
              <a:rPr lang="en-US" altLang="ko-KR" sz="1200" dirty="0"/>
              <a:t>(</a:t>
            </a:r>
            <a:r>
              <a:rPr lang="ko-KR" altLang="en-US" sz="1200" dirty="0"/>
              <a:t>점프와 공격</a:t>
            </a:r>
            <a:r>
              <a:rPr lang="en-US" altLang="ko-KR" sz="1200" dirty="0"/>
              <a:t>)</a:t>
            </a:r>
            <a:r>
              <a:rPr lang="ko-KR" altLang="en-US" sz="1200" dirty="0"/>
              <a:t>과 </a:t>
            </a:r>
            <a:r>
              <a:rPr lang="en-US" altLang="ko-KR" sz="1200" dirty="0"/>
              <a:t>1:1 </a:t>
            </a:r>
            <a:r>
              <a:rPr lang="ko-KR" altLang="en-US" sz="1200" dirty="0"/>
              <a:t>매칭 되는 패턴을 제작</a:t>
            </a:r>
            <a:r>
              <a:rPr lang="en-US" altLang="ko-KR" sz="1200" dirty="0"/>
              <a:t>. </a:t>
            </a:r>
            <a:r>
              <a:rPr lang="ko-KR" altLang="en-US" sz="1200" dirty="0"/>
              <a:t>난이도</a:t>
            </a:r>
            <a:r>
              <a:rPr lang="en-US" altLang="ko-KR" sz="1200" dirty="0"/>
              <a:t> </a:t>
            </a:r>
            <a:r>
              <a:rPr lang="ko-KR" altLang="en-US" sz="1200" dirty="0"/>
              <a:t>조절 요소</a:t>
            </a:r>
            <a:r>
              <a:rPr lang="en-US" altLang="ko-KR" sz="1200" dirty="0"/>
              <a:t>: </a:t>
            </a:r>
            <a:r>
              <a:rPr lang="ko-KR" altLang="en-US" sz="1200" dirty="0"/>
              <a:t>타이밍 조절</a:t>
            </a:r>
            <a:r>
              <a:rPr lang="en-US" altLang="ko-KR" sz="1200" dirty="0"/>
              <a:t>, </a:t>
            </a:r>
            <a:r>
              <a:rPr lang="ko-KR" altLang="en-US" sz="1200" dirty="0"/>
              <a:t>데미지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C0FE366B-935E-4A17-8273-E29C81DC3C4B}"/>
              </a:ext>
            </a:extLst>
          </p:cNvPr>
          <p:cNvSpPr txBox="1">
            <a:spLocks/>
          </p:cNvSpPr>
          <p:nvPr/>
        </p:nvSpPr>
        <p:spPr>
          <a:xfrm>
            <a:off x="883055" y="4356220"/>
            <a:ext cx="11084754" cy="1162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스킬</a:t>
            </a:r>
            <a:r>
              <a:rPr lang="en-US" altLang="ko-KR" sz="1200" dirty="0"/>
              <a:t>: </a:t>
            </a:r>
            <a:r>
              <a:rPr lang="ko-KR" altLang="en-US" sz="1200" dirty="0"/>
              <a:t>플레이 시 따로 발동하는 조작은 없으며</a:t>
            </a:r>
            <a:r>
              <a:rPr lang="en-US" altLang="ko-KR" sz="1200" dirty="0"/>
              <a:t>, </a:t>
            </a:r>
            <a:r>
              <a:rPr lang="ko-KR" altLang="en-US" sz="1200" dirty="0"/>
              <a:t>특정 조건이 만족 되면 스킬이 발동 되는 형식</a:t>
            </a:r>
            <a:r>
              <a:rPr lang="en-US" altLang="ko-KR" sz="1200" dirty="0"/>
              <a:t>. </a:t>
            </a:r>
            <a:r>
              <a:rPr lang="ko-KR" altLang="en-US" sz="1200" dirty="0"/>
              <a:t>몬스터 몇 마리 잡으면 </a:t>
            </a:r>
            <a:r>
              <a:rPr lang="ko-KR" altLang="en-US" sz="1200" dirty="0" err="1"/>
              <a:t>버프라던가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장비</a:t>
            </a:r>
            <a:r>
              <a:rPr lang="en-US" altLang="ko-KR" sz="1200" dirty="0"/>
              <a:t>: </a:t>
            </a:r>
            <a:r>
              <a:rPr lang="ko-KR" altLang="en-US" sz="1200" dirty="0"/>
              <a:t>각 능력치 차별</a:t>
            </a:r>
            <a:r>
              <a:rPr lang="en-US" altLang="ko-KR" sz="1200" dirty="0"/>
              <a:t>. </a:t>
            </a:r>
            <a:r>
              <a:rPr lang="ko-KR" altLang="en-US" sz="1200" dirty="0"/>
              <a:t>사거리</a:t>
            </a:r>
            <a:r>
              <a:rPr lang="en-US" altLang="ko-KR" sz="1200" dirty="0"/>
              <a:t>, </a:t>
            </a:r>
            <a:r>
              <a:rPr lang="ko-KR" altLang="en-US" sz="1200" dirty="0"/>
              <a:t>공격력 등</a:t>
            </a:r>
            <a:r>
              <a:rPr lang="en-US" altLang="ko-KR" sz="1200" dirty="0"/>
              <a:t>. </a:t>
            </a:r>
            <a:r>
              <a:rPr lang="ko-KR" altLang="en-US" sz="1200" dirty="0"/>
              <a:t>보상과 수집</a:t>
            </a:r>
            <a:r>
              <a:rPr lang="en-US" altLang="ko-KR" sz="1200" dirty="0"/>
              <a:t>, </a:t>
            </a:r>
            <a:r>
              <a:rPr lang="ko-KR" altLang="en-US" sz="1200" dirty="0"/>
              <a:t>성장</a:t>
            </a:r>
            <a:r>
              <a:rPr lang="en-US" altLang="ko-KR" sz="1200" dirty="0"/>
              <a:t>. </a:t>
            </a:r>
            <a:r>
              <a:rPr lang="ko-KR" altLang="en-US" sz="1200" dirty="0"/>
              <a:t>전용 장비</a:t>
            </a:r>
            <a:r>
              <a:rPr lang="en-US" altLang="ko-KR" sz="1200" dirty="0"/>
              <a:t>.</a:t>
            </a: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1B238BDF-E693-49DC-A3C4-07719B5FF8E5}"/>
              </a:ext>
            </a:extLst>
          </p:cNvPr>
          <p:cNvSpPr txBox="1">
            <a:spLocks/>
          </p:cNvSpPr>
          <p:nvPr/>
        </p:nvSpPr>
        <p:spPr>
          <a:xfrm>
            <a:off x="883055" y="5526708"/>
            <a:ext cx="11084754" cy="1162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많은 캐릭터를 사용하는 콘텐츠와 하나만 사용 하는 콘텐츠로 나누어 수집 부분 강화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938D85AD-8635-48F7-AF63-DEE6131531D8}"/>
              </a:ext>
            </a:extLst>
          </p:cNvPr>
          <p:cNvSpPr txBox="1">
            <a:spLocks/>
          </p:cNvSpPr>
          <p:nvPr/>
        </p:nvSpPr>
        <p:spPr>
          <a:xfrm>
            <a:off x="883409" y="3198432"/>
            <a:ext cx="11084400" cy="1162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캐릭터는 각기 다른 수치의 능력치와 스킬 하나</a:t>
            </a:r>
            <a:r>
              <a:rPr lang="en-US" altLang="ko-KR" sz="1200" dirty="0"/>
              <a:t>, </a:t>
            </a:r>
            <a:r>
              <a:rPr lang="ko-KR" altLang="en-US" sz="1200" dirty="0"/>
              <a:t>직업</a:t>
            </a:r>
            <a:r>
              <a:rPr lang="en-US" altLang="ko-KR" sz="1200" dirty="0"/>
              <a:t>(</a:t>
            </a:r>
            <a:r>
              <a:rPr lang="ko-KR" altLang="en-US" sz="1200" dirty="0"/>
              <a:t>기사</a:t>
            </a:r>
            <a:r>
              <a:rPr lang="en-US" altLang="ko-KR" sz="1200" dirty="0"/>
              <a:t>/</a:t>
            </a:r>
            <a:r>
              <a:rPr lang="ko-KR" altLang="en-US" sz="1200" dirty="0"/>
              <a:t>궁수</a:t>
            </a:r>
            <a:r>
              <a:rPr lang="en-US" altLang="ko-KR" sz="1200" dirty="0"/>
              <a:t>/</a:t>
            </a:r>
            <a:r>
              <a:rPr lang="ko-KR" altLang="en-US" sz="1200" dirty="0"/>
              <a:t>마법사</a:t>
            </a:r>
            <a:r>
              <a:rPr lang="en-US" altLang="ko-KR" sz="1200" dirty="0"/>
              <a:t>/</a:t>
            </a:r>
            <a:r>
              <a:rPr lang="ko-KR" altLang="en-US" sz="1200" dirty="0"/>
              <a:t>성직자</a:t>
            </a:r>
            <a:r>
              <a:rPr lang="en-US" altLang="ko-KR" sz="1200" dirty="0"/>
              <a:t>)</a:t>
            </a:r>
            <a:r>
              <a:rPr lang="ko-KR" altLang="en-US" sz="1200" dirty="0"/>
              <a:t>를 가지고 있음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능력치</a:t>
            </a:r>
            <a:r>
              <a:rPr lang="en-US" altLang="ko-KR" sz="1200" dirty="0"/>
              <a:t>: </a:t>
            </a:r>
            <a:r>
              <a:rPr lang="ko-KR" altLang="en-US" sz="1200" dirty="0"/>
              <a:t>캐릭터 별로 레벨이 오를 때 상승하는 공격력과 방어력 등의 상세 </a:t>
            </a:r>
            <a:r>
              <a:rPr lang="ko-KR" altLang="en-US" sz="1200" dirty="0" err="1"/>
              <a:t>스탯이</a:t>
            </a:r>
            <a:r>
              <a:rPr lang="ko-KR" altLang="en-US" sz="1200" dirty="0"/>
              <a:t> 다르다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스킬</a:t>
            </a:r>
            <a:r>
              <a:rPr lang="en-US" altLang="ko-KR" sz="1200" dirty="0"/>
              <a:t>: </a:t>
            </a:r>
            <a:r>
              <a:rPr lang="ko-KR" altLang="en-US" sz="1200" dirty="0"/>
              <a:t>각 캐릭터 별로 패시브 스킬을 가지고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콘텐츠 보상을 통해 레벨을 올리는 재료를 수집해 상승 시킨다</a:t>
            </a:r>
            <a:r>
              <a:rPr lang="en-US" altLang="ko-KR" sz="1200" dirty="0"/>
              <a:t>. </a:t>
            </a:r>
            <a:r>
              <a:rPr lang="ko-KR" altLang="en-US" sz="1200" dirty="0"/>
              <a:t>직업</a:t>
            </a:r>
            <a:r>
              <a:rPr lang="en-US" altLang="ko-KR" sz="1200" dirty="0"/>
              <a:t>: </a:t>
            </a:r>
            <a:r>
              <a:rPr lang="ko-KR" altLang="en-US" sz="1200" dirty="0"/>
              <a:t>착용하는 장비 제한에 영향을 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333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5343</Words>
  <Application>Microsoft Office PowerPoint</Application>
  <PresentationFormat>와이드스크린</PresentationFormat>
  <Paragraphs>1020</Paragraphs>
  <Slides>69</Slides>
  <Notes>5</Notes>
  <HiddenSlides>55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맑은 고딕</vt:lpstr>
      <vt:lpstr>Arial</vt:lpstr>
      <vt:lpstr>Calibri</vt:lpstr>
      <vt:lpstr>Calibri Light</vt:lpstr>
      <vt:lpstr>Wingdings</vt:lpstr>
      <vt:lpstr>Office 테마</vt:lpstr>
      <vt:lpstr>디자인 사용자 지정</vt:lpstr>
      <vt:lpstr>전투에 집중하는 러닝 RPG  기초 기획서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제안 게임 공통 컨셉</vt:lpstr>
      <vt:lpstr>PowerPoint 프레젠테이션</vt:lpstr>
      <vt:lpstr>PowerPoint 프레젠테이션</vt:lpstr>
      <vt:lpstr>PowerPoint 프레젠테이션</vt:lpstr>
      <vt:lpstr>정리</vt:lpstr>
      <vt:lpstr>PowerPoint 프레젠테이션</vt:lpstr>
      <vt:lpstr>PowerPoint 프레젠테이션</vt:lpstr>
      <vt:lpstr>정리</vt:lpstr>
      <vt:lpstr>제안 게임 공통 컨셉</vt:lpstr>
      <vt:lpstr>제안 게임 공통 컨셉</vt:lpstr>
      <vt:lpstr>PowerPoint 프레젠테이션</vt:lpstr>
      <vt:lpstr>제안 게임 공통 컨셉</vt:lpstr>
      <vt:lpstr>제안 게임 공통 컨셉</vt:lpstr>
      <vt:lpstr>제안 게임 공통 컨셉</vt:lpstr>
      <vt:lpstr>제안 게임 공통 컨셉</vt:lpstr>
      <vt:lpstr>닥치고 돌격     하는 전사</vt:lpstr>
      <vt:lpstr>게임 컨셉 제안: 1번안</vt:lpstr>
      <vt:lpstr>게임 컨셉 제안: 2번안</vt:lpstr>
      <vt:lpstr>게임 컨셉 제안: 2번안</vt:lpstr>
      <vt:lpstr>게임 컨셉 제안: 3번안</vt:lpstr>
      <vt:lpstr>컨셉 제안 종합</vt:lpstr>
      <vt:lpstr>감사합니다.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 </cp:lastModifiedBy>
  <cp:revision>113</cp:revision>
  <dcterms:created xsi:type="dcterms:W3CDTF">2019-09-27T01:01:10Z</dcterms:created>
  <dcterms:modified xsi:type="dcterms:W3CDTF">2019-10-08T03:26:12Z</dcterms:modified>
</cp:coreProperties>
</file>